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63"/>
  </p:notesMasterIdLst>
  <p:sldIdLst>
    <p:sldId id="256" r:id="rId3"/>
    <p:sldId id="455" r:id="rId4"/>
    <p:sldId id="565" r:id="rId5"/>
    <p:sldId id="631" r:id="rId6"/>
    <p:sldId id="630" r:id="rId7"/>
    <p:sldId id="502" r:id="rId8"/>
    <p:sldId id="629" r:id="rId9"/>
    <p:sldId id="553" r:id="rId10"/>
    <p:sldId id="466" r:id="rId11"/>
    <p:sldId id="554" r:id="rId12"/>
    <p:sldId id="468" r:id="rId13"/>
    <p:sldId id="632" r:id="rId14"/>
    <p:sldId id="614" r:id="rId15"/>
    <p:sldId id="259" r:id="rId16"/>
    <p:sldId id="582" r:id="rId17"/>
    <p:sldId id="583" r:id="rId18"/>
    <p:sldId id="584" r:id="rId19"/>
    <p:sldId id="506" r:id="rId20"/>
    <p:sldId id="610" r:id="rId21"/>
    <p:sldId id="611" r:id="rId22"/>
    <p:sldId id="613" r:id="rId23"/>
    <p:sldId id="385" r:id="rId24"/>
    <p:sldId id="266" r:id="rId25"/>
    <p:sldId id="585" r:id="rId26"/>
    <p:sldId id="609" r:id="rId27"/>
    <p:sldId id="586" r:id="rId28"/>
    <p:sldId id="587" r:id="rId29"/>
    <p:sldId id="498" r:id="rId30"/>
    <p:sldId id="316" r:id="rId31"/>
    <p:sldId id="555" r:id="rId32"/>
    <p:sldId id="588" r:id="rId33"/>
    <p:sldId id="589" r:id="rId34"/>
    <p:sldId id="591" r:id="rId35"/>
    <p:sldId id="592" r:id="rId36"/>
    <p:sldId id="606" r:id="rId37"/>
    <p:sldId id="593" r:id="rId38"/>
    <p:sldId id="594" r:id="rId39"/>
    <p:sldId id="596" r:id="rId40"/>
    <p:sldId id="634" r:id="rId41"/>
    <p:sldId id="633" r:id="rId42"/>
    <p:sldId id="493" r:id="rId43"/>
    <p:sldId id="597" r:id="rId44"/>
    <p:sldId id="598" r:id="rId45"/>
    <p:sldId id="635" r:id="rId46"/>
    <p:sldId id="636" r:id="rId47"/>
    <p:sldId id="637" r:id="rId48"/>
    <p:sldId id="616" r:id="rId49"/>
    <p:sldId id="617" r:id="rId50"/>
    <p:sldId id="599" r:id="rId51"/>
    <p:sldId id="560" r:id="rId52"/>
    <p:sldId id="601" r:id="rId53"/>
    <p:sldId id="638" r:id="rId54"/>
    <p:sldId id="505" r:id="rId55"/>
    <p:sldId id="530" r:id="rId56"/>
    <p:sldId id="604" r:id="rId57"/>
    <p:sldId id="341" r:id="rId58"/>
    <p:sldId id="605" r:id="rId59"/>
    <p:sldId id="467" r:id="rId60"/>
    <p:sldId id="559" r:id="rId61"/>
    <p:sldId id="527" r:id="rId6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McKenna" initials="TM" lastIdx="0" clrIdx="0">
    <p:extLst>
      <p:ext uri="{19B8F6BF-5375-455C-9EA6-DF929625EA0E}">
        <p15:presenceInfo xmlns:p15="http://schemas.microsoft.com/office/powerpoint/2012/main" userId="S-1-5-21-246613686-598042593-1221738049-2032" providerId="AD"/>
      </p:ext>
    </p:extLst>
  </p:cmAuthor>
  <p:cmAuthor id="2" name="Jo-al Dench" initials="JD" lastIdx="2" clrIdx="1">
    <p:extLst>
      <p:ext uri="{19B8F6BF-5375-455C-9EA6-DF929625EA0E}">
        <p15:presenceInfo xmlns:p15="http://schemas.microsoft.com/office/powerpoint/2012/main" userId="S::jdench@cupe.ca::51dd27c6-cebe-4f9a-8f61-591e97ee52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044" autoAdjust="0"/>
    <p:restoredTop sz="94643" autoAdjust="0"/>
  </p:normalViewPr>
  <p:slideViewPr>
    <p:cSldViewPr>
      <p:cViewPr varScale="1">
        <p:scale>
          <a:sx n="108" d="100"/>
          <a:sy n="108" d="100"/>
        </p:scale>
        <p:origin x="13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169" y="18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1-30T14:09:40.904" idx="1">
    <p:pos x="5094" y="895"/>
    <p:text>Not sure this paragraph makes sense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1-30T14:24:51.546" idx="2">
    <p:pos x="2584" y="2668"/>
    <p:text>Should there be a 4.27?</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47AD1AB-678E-47C2-BDAA-2B9F01298D42}" type="datetimeFigureOut">
              <a:rPr lang="en-CA" smtClean="0"/>
              <a:pPr/>
              <a:t>2020-10-07</a:t>
            </a:fld>
            <a:endParaRPr lang="en-CA"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73B71E6-8874-4E99-9F26-76F7B799E441}" type="slidenum">
              <a:rPr lang="en-CA" smtClean="0"/>
              <a:pPr/>
              <a:t>‹#›</a:t>
            </a:fld>
            <a:endParaRPr lang="en-CA" dirty="0"/>
          </a:p>
        </p:txBody>
      </p:sp>
    </p:spTree>
    <p:extLst>
      <p:ext uri="{BB962C8B-B14F-4D97-AF65-F5344CB8AC3E}">
        <p14:creationId xmlns:p14="http://schemas.microsoft.com/office/powerpoint/2010/main" val="102851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CA"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1</a:t>
            </a:fld>
            <a:endParaRPr lang="en-CA" dirty="0"/>
          </a:p>
        </p:txBody>
      </p:sp>
    </p:spTree>
    <p:extLst>
      <p:ext uri="{BB962C8B-B14F-4D97-AF65-F5344CB8AC3E}">
        <p14:creationId xmlns:p14="http://schemas.microsoft.com/office/powerpoint/2010/main" val="334225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31</a:t>
            </a:fld>
            <a:endParaRPr lang="en-CA" dirty="0"/>
          </a:p>
        </p:txBody>
      </p:sp>
    </p:spTree>
    <p:extLst>
      <p:ext uri="{BB962C8B-B14F-4D97-AF65-F5344CB8AC3E}">
        <p14:creationId xmlns:p14="http://schemas.microsoft.com/office/powerpoint/2010/main" val="251404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32</a:t>
            </a:fld>
            <a:endParaRPr lang="en-CA" dirty="0"/>
          </a:p>
        </p:txBody>
      </p:sp>
    </p:spTree>
    <p:extLst>
      <p:ext uri="{BB962C8B-B14F-4D97-AF65-F5344CB8AC3E}">
        <p14:creationId xmlns:p14="http://schemas.microsoft.com/office/powerpoint/2010/main" val="28697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33</a:t>
            </a:fld>
            <a:endParaRPr lang="en-CA" dirty="0"/>
          </a:p>
        </p:txBody>
      </p:sp>
    </p:spTree>
    <p:extLst>
      <p:ext uri="{BB962C8B-B14F-4D97-AF65-F5344CB8AC3E}">
        <p14:creationId xmlns:p14="http://schemas.microsoft.com/office/powerpoint/2010/main" val="17136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34</a:t>
            </a:fld>
            <a:endParaRPr lang="en-CA" dirty="0"/>
          </a:p>
        </p:txBody>
      </p:sp>
    </p:spTree>
    <p:extLst>
      <p:ext uri="{BB962C8B-B14F-4D97-AF65-F5344CB8AC3E}">
        <p14:creationId xmlns:p14="http://schemas.microsoft.com/office/powerpoint/2010/main" val="318685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36</a:t>
            </a:fld>
            <a:endParaRPr lang="en-CA" dirty="0"/>
          </a:p>
        </p:txBody>
      </p:sp>
    </p:spTree>
    <p:extLst>
      <p:ext uri="{BB962C8B-B14F-4D97-AF65-F5344CB8AC3E}">
        <p14:creationId xmlns:p14="http://schemas.microsoft.com/office/powerpoint/2010/main" val="414844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37</a:t>
            </a:fld>
            <a:endParaRPr lang="en-CA" dirty="0"/>
          </a:p>
        </p:txBody>
      </p:sp>
    </p:spTree>
    <p:extLst>
      <p:ext uri="{BB962C8B-B14F-4D97-AF65-F5344CB8AC3E}">
        <p14:creationId xmlns:p14="http://schemas.microsoft.com/office/powerpoint/2010/main" val="2563943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38</a:t>
            </a:fld>
            <a:endParaRPr lang="en-CA" dirty="0"/>
          </a:p>
        </p:txBody>
      </p:sp>
    </p:spTree>
    <p:extLst>
      <p:ext uri="{BB962C8B-B14F-4D97-AF65-F5344CB8AC3E}">
        <p14:creationId xmlns:p14="http://schemas.microsoft.com/office/powerpoint/2010/main" val="150480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44</a:t>
            </a:fld>
            <a:endParaRPr lang="en-CA" dirty="0"/>
          </a:p>
        </p:txBody>
      </p:sp>
    </p:spTree>
    <p:extLst>
      <p:ext uri="{BB962C8B-B14F-4D97-AF65-F5344CB8AC3E}">
        <p14:creationId xmlns:p14="http://schemas.microsoft.com/office/powerpoint/2010/main" val="346916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45</a:t>
            </a:fld>
            <a:endParaRPr lang="en-CA" dirty="0"/>
          </a:p>
        </p:txBody>
      </p:sp>
    </p:spTree>
    <p:extLst>
      <p:ext uri="{BB962C8B-B14F-4D97-AF65-F5344CB8AC3E}">
        <p14:creationId xmlns:p14="http://schemas.microsoft.com/office/powerpoint/2010/main" val="365783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46</a:t>
            </a:fld>
            <a:endParaRPr lang="en-CA" dirty="0"/>
          </a:p>
        </p:txBody>
      </p:sp>
    </p:spTree>
    <p:extLst>
      <p:ext uri="{BB962C8B-B14F-4D97-AF65-F5344CB8AC3E}">
        <p14:creationId xmlns:p14="http://schemas.microsoft.com/office/powerpoint/2010/main" val="386743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14</a:t>
            </a:fld>
            <a:endParaRPr lang="en-CA" dirty="0"/>
          </a:p>
        </p:txBody>
      </p:sp>
    </p:spTree>
    <p:extLst>
      <p:ext uri="{BB962C8B-B14F-4D97-AF65-F5344CB8AC3E}">
        <p14:creationId xmlns:p14="http://schemas.microsoft.com/office/powerpoint/2010/main" val="221765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B71E6-8874-4E99-9F26-76F7B799E441}" type="slidenum">
              <a:rPr lang="en-CA" smtClean="0"/>
              <a:pPr/>
              <a:t>47</a:t>
            </a:fld>
            <a:endParaRPr lang="en-CA" dirty="0"/>
          </a:p>
        </p:txBody>
      </p:sp>
    </p:spTree>
    <p:extLst>
      <p:ext uri="{BB962C8B-B14F-4D97-AF65-F5344CB8AC3E}">
        <p14:creationId xmlns:p14="http://schemas.microsoft.com/office/powerpoint/2010/main" val="98373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15</a:t>
            </a:fld>
            <a:endParaRPr lang="en-CA" dirty="0"/>
          </a:p>
        </p:txBody>
      </p:sp>
    </p:spTree>
    <p:extLst>
      <p:ext uri="{BB962C8B-B14F-4D97-AF65-F5344CB8AC3E}">
        <p14:creationId xmlns:p14="http://schemas.microsoft.com/office/powerpoint/2010/main" val="428144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16</a:t>
            </a:fld>
            <a:endParaRPr lang="en-CA" dirty="0"/>
          </a:p>
        </p:txBody>
      </p:sp>
    </p:spTree>
    <p:extLst>
      <p:ext uri="{BB962C8B-B14F-4D97-AF65-F5344CB8AC3E}">
        <p14:creationId xmlns:p14="http://schemas.microsoft.com/office/powerpoint/2010/main" val="265593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17</a:t>
            </a:fld>
            <a:endParaRPr lang="en-CA" dirty="0"/>
          </a:p>
        </p:txBody>
      </p:sp>
    </p:spTree>
    <p:extLst>
      <p:ext uri="{BB962C8B-B14F-4D97-AF65-F5344CB8AC3E}">
        <p14:creationId xmlns:p14="http://schemas.microsoft.com/office/powerpoint/2010/main" val="124093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19</a:t>
            </a:fld>
            <a:endParaRPr lang="en-CA" dirty="0"/>
          </a:p>
        </p:txBody>
      </p:sp>
    </p:spTree>
    <p:extLst>
      <p:ext uri="{BB962C8B-B14F-4D97-AF65-F5344CB8AC3E}">
        <p14:creationId xmlns:p14="http://schemas.microsoft.com/office/powerpoint/2010/main" val="199976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71E6-8874-4E99-9F26-76F7B799E441}" type="slidenum">
              <a:rPr lang="en-CA" smtClean="0"/>
              <a:pPr/>
              <a:t>20</a:t>
            </a:fld>
            <a:endParaRPr lang="en-CA" dirty="0"/>
          </a:p>
        </p:txBody>
      </p:sp>
    </p:spTree>
    <p:extLst>
      <p:ext uri="{BB962C8B-B14F-4D97-AF65-F5344CB8AC3E}">
        <p14:creationId xmlns:p14="http://schemas.microsoft.com/office/powerpoint/2010/main" val="409733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a:noFill/>
        </p:spPr>
        <p:txBody>
          <a:bodyPr/>
          <a:lstStyle/>
          <a:p>
            <a:endParaRPr lang="en-CA" dirty="0"/>
          </a:p>
        </p:txBody>
      </p:sp>
      <p:sp>
        <p:nvSpPr>
          <p:cNvPr id="217091" name="Rectangle 7"/>
          <p:cNvSpPr>
            <a:spLocks noGrp="1" noChangeArrowheads="1"/>
          </p:cNvSpPr>
          <p:nvPr>
            <p:ph type="sldNum" sz="quarter" idx="5"/>
          </p:nvPr>
        </p:nvSpPr>
        <p:spPr>
          <a:noFill/>
        </p:spPr>
        <p:txBody>
          <a:bodyPr/>
          <a:lstStyle/>
          <a:p>
            <a:fld id="{8A963F22-F076-4403-9F51-A14AA3001A47}" type="slidenum">
              <a:rPr lang="en-CA" smtClean="0"/>
              <a:pPr/>
              <a:t>22</a:t>
            </a:fld>
            <a:endParaRPr lang="en-CA" dirty="0"/>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noFill/>
          <a:ln/>
        </p:spPr>
        <p:txBody>
          <a:bodyPr/>
          <a:lstStyle/>
          <a:p>
            <a:pPr eaLnBrk="1" hangingPunct="1">
              <a:buFont typeface="Symbol" pitchFamily="18" charset="2"/>
              <a:buChar char="·"/>
            </a:pPr>
            <a:r>
              <a:rPr lang="en-CA" sz="1400" dirty="0">
                <a:latin typeface="Arial" charset="0"/>
              </a:rPr>
              <a:t> </a:t>
            </a:r>
            <a:r>
              <a:rPr lang="en-CA" b="0" u="none" dirty="0"/>
              <a:t>re: bullet #1 – there has never been a prosecution under Section 13</a:t>
            </a:r>
          </a:p>
          <a:p>
            <a:pPr eaLnBrk="1" hangingPunct="1">
              <a:buFont typeface="Symbol" pitchFamily="18" charset="2"/>
              <a:buChar char="·"/>
            </a:pPr>
            <a:r>
              <a:rPr lang="en-CA" b="0" u="none" dirty="0"/>
              <a:t> re: bullet #3 – ask participants if they have any examples of this</a:t>
            </a:r>
          </a:p>
          <a:p>
            <a:pPr eaLnBrk="1" hangingPunct="1">
              <a:buFont typeface="Symbol" pitchFamily="18" charset="2"/>
              <a:buChar char="·"/>
            </a:pPr>
            <a:r>
              <a:rPr lang="en-CA" b="0" u="none" dirty="0"/>
              <a:t> Instructor examples – “If you don’t claim, I’ll just pay you.”  Some companies will send employees to Hawaii if there are zero reports made to WCB.  This is commonly referred to as an inducement program.</a:t>
            </a:r>
          </a:p>
          <a:p>
            <a:pPr eaLnBrk="1" hangingPunct="1">
              <a:buFont typeface="Symbol" pitchFamily="18" charset="2"/>
              <a:buChar char="·"/>
            </a:pPr>
            <a:endParaRPr lang="en-CA" sz="1400" dirty="0">
              <a:latin typeface="Arial" charset="0"/>
            </a:endParaRPr>
          </a:p>
          <a:p>
            <a:pPr eaLnBrk="1" hangingPunct="1"/>
            <a:endParaRPr lang="en-CA" u="none" dirty="0"/>
          </a:p>
        </p:txBody>
      </p:sp>
      <p:sp>
        <p:nvSpPr>
          <p:cNvPr id="217094" name="Date Placeholder 5"/>
          <p:cNvSpPr>
            <a:spLocks noGrp="1"/>
          </p:cNvSpPr>
          <p:nvPr>
            <p:ph type="dt" sz="quarter" idx="1"/>
          </p:nvPr>
        </p:nvSpPr>
        <p:spPr>
          <a:noFill/>
        </p:spPr>
        <p:txBody>
          <a:bodyPr/>
          <a:lstStyle/>
          <a:p>
            <a:fld id="{5A8699B3-0E96-495B-8A22-C7C1739F0462}" type="datetime1">
              <a:rPr lang="en-US" smtClean="0"/>
              <a:pPr/>
              <a:t>10/7/2020</a:t>
            </a:fld>
            <a:endParaRPr lang="en-CA" dirty="0"/>
          </a:p>
        </p:txBody>
      </p:sp>
    </p:spTree>
    <p:extLst>
      <p:ext uri="{BB962C8B-B14F-4D97-AF65-F5344CB8AC3E}">
        <p14:creationId xmlns:p14="http://schemas.microsoft.com/office/powerpoint/2010/main" val="267751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dirty="0"/>
          </a:p>
        </p:txBody>
      </p:sp>
      <p:sp>
        <p:nvSpPr>
          <p:cNvPr id="46084" name="Header Placeholder 3"/>
          <p:cNvSpPr>
            <a:spLocks noGrp="1"/>
          </p:cNvSpPr>
          <p:nvPr>
            <p:ph type="hdr" sz="quarter"/>
          </p:nvPr>
        </p:nvSpPr>
        <p:spPr>
          <a:noFill/>
        </p:spPr>
        <p:txBody>
          <a:bodyPr/>
          <a:lstStyle/>
          <a:p>
            <a:endParaRPr lang="en-CA" dirty="0"/>
          </a:p>
        </p:txBody>
      </p:sp>
      <p:sp>
        <p:nvSpPr>
          <p:cNvPr id="46085" name="Date Placeholder 4"/>
          <p:cNvSpPr>
            <a:spLocks noGrp="1"/>
          </p:cNvSpPr>
          <p:nvPr>
            <p:ph type="dt" sz="quarter" idx="1"/>
          </p:nvPr>
        </p:nvSpPr>
        <p:spPr>
          <a:noFill/>
        </p:spPr>
        <p:txBody>
          <a:bodyPr/>
          <a:lstStyle/>
          <a:p>
            <a:fld id="{AD0A73FE-6821-4F94-87D7-142D415EF23B}" type="datetime1">
              <a:rPr lang="en-US" smtClean="0"/>
              <a:pPr/>
              <a:t>10/7/2020</a:t>
            </a:fld>
            <a:endParaRPr lang="en-CA" dirty="0"/>
          </a:p>
        </p:txBody>
      </p:sp>
      <p:sp>
        <p:nvSpPr>
          <p:cNvPr id="46086" name="Slide Number Placeholder 5"/>
          <p:cNvSpPr>
            <a:spLocks noGrp="1"/>
          </p:cNvSpPr>
          <p:nvPr>
            <p:ph type="sldNum" sz="quarter" idx="5"/>
          </p:nvPr>
        </p:nvSpPr>
        <p:spPr>
          <a:noFill/>
        </p:spPr>
        <p:txBody>
          <a:bodyPr/>
          <a:lstStyle/>
          <a:p>
            <a:fld id="{F62AC6D1-B0D8-47C2-B267-B19BEC1FFDB1}" type="slidenum">
              <a:rPr lang="en-CA" smtClean="0"/>
              <a:pPr/>
              <a:t>29</a:t>
            </a:fld>
            <a:endParaRPr lang="en-CA" dirty="0"/>
          </a:p>
        </p:txBody>
      </p:sp>
    </p:spTree>
    <p:extLst>
      <p:ext uri="{BB962C8B-B14F-4D97-AF65-F5344CB8AC3E}">
        <p14:creationId xmlns:p14="http://schemas.microsoft.com/office/powerpoint/2010/main" val="199488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fld id="{9D213DB3-6147-46E8-8D36-5B15DC772E5B}" type="datetime1">
              <a:rPr lang="en-CA" smtClean="0"/>
              <a:pPr/>
              <a:t>2020-10-07</a:t>
            </a:fld>
            <a:endParaRPr lang="en-CA" dirty="0"/>
          </a:p>
        </p:txBody>
      </p:sp>
      <p:sp>
        <p:nvSpPr>
          <p:cNvPr id="5" name="Rectangle 6"/>
          <p:cNvSpPr>
            <a:spLocks noGrp="1" noChangeArrowheads="1"/>
          </p:cNvSpPr>
          <p:nvPr>
            <p:ph type="ftr" sz="quarter" idx="11"/>
          </p:nvPr>
        </p:nvSpPr>
        <p:spPr>
          <a:ln/>
        </p:spPr>
        <p:txBody>
          <a:bodyPr/>
          <a:lstStyle>
            <a:lvl1pPr>
              <a:defRPr/>
            </a:lvl1pPr>
          </a:lstStyle>
          <a:p>
            <a:endParaRPr lang="en-CA" dirty="0"/>
          </a:p>
        </p:txBody>
      </p:sp>
      <p:sp>
        <p:nvSpPr>
          <p:cNvPr id="6"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123926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7207C824-2BC0-4A84-B70C-E7F0006A55B9}" type="datetime1">
              <a:rPr lang="en-CA" smtClean="0"/>
              <a:pPr/>
              <a:t>2020-10-07</a:t>
            </a:fld>
            <a:endParaRPr lang="en-CA" dirty="0"/>
          </a:p>
        </p:txBody>
      </p:sp>
      <p:sp>
        <p:nvSpPr>
          <p:cNvPr id="5" name="Rectangle 6"/>
          <p:cNvSpPr>
            <a:spLocks noGrp="1" noChangeArrowheads="1"/>
          </p:cNvSpPr>
          <p:nvPr>
            <p:ph type="ftr" sz="quarter" idx="11"/>
          </p:nvPr>
        </p:nvSpPr>
        <p:spPr>
          <a:ln/>
        </p:spPr>
        <p:txBody>
          <a:bodyPr/>
          <a:lstStyle>
            <a:lvl1pPr>
              <a:defRPr/>
            </a:lvl1pPr>
          </a:lstStyle>
          <a:p>
            <a:endParaRPr lang="en-CA" dirty="0"/>
          </a:p>
        </p:txBody>
      </p:sp>
      <p:sp>
        <p:nvSpPr>
          <p:cNvPr id="6"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366759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3400"/>
            <a:ext cx="20383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0"/>
            <a:ext cx="59626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932B2B30-4AD2-4343-B615-C50A524887DE}" type="datetime1">
              <a:rPr lang="en-CA" smtClean="0"/>
              <a:pPr/>
              <a:t>2020-10-07</a:t>
            </a:fld>
            <a:endParaRPr lang="en-CA" dirty="0"/>
          </a:p>
        </p:txBody>
      </p:sp>
      <p:sp>
        <p:nvSpPr>
          <p:cNvPr id="5" name="Rectangle 6"/>
          <p:cNvSpPr>
            <a:spLocks noGrp="1" noChangeArrowheads="1"/>
          </p:cNvSpPr>
          <p:nvPr>
            <p:ph type="ftr" sz="quarter" idx="11"/>
          </p:nvPr>
        </p:nvSpPr>
        <p:spPr>
          <a:ln/>
        </p:spPr>
        <p:txBody>
          <a:bodyPr/>
          <a:lstStyle>
            <a:lvl1pPr>
              <a:defRPr/>
            </a:lvl1pPr>
          </a:lstStyle>
          <a:p>
            <a:endParaRPr lang="en-CA" dirty="0"/>
          </a:p>
        </p:txBody>
      </p:sp>
      <p:sp>
        <p:nvSpPr>
          <p:cNvPr id="6"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316606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673475"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511675" y="1981200"/>
            <a:ext cx="3675063" cy="4267200"/>
          </a:xfrm>
        </p:spPr>
        <p:txBody>
          <a:bodyPr/>
          <a:lstStyle/>
          <a:p>
            <a:pPr lvl="0"/>
            <a:r>
              <a:rPr lang="en-US" noProof="0" dirty="0"/>
              <a:t>Click icon to add chart</a:t>
            </a:r>
          </a:p>
        </p:txBody>
      </p:sp>
      <p:sp>
        <p:nvSpPr>
          <p:cNvPr id="5" name="Rectangle 5"/>
          <p:cNvSpPr>
            <a:spLocks noGrp="1" noChangeArrowheads="1"/>
          </p:cNvSpPr>
          <p:nvPr>
            <p:ph type="dt" sz="half" idx="10"/>
          </p:nvPr>
        </p:nvSpPr>
        <p:spPr>
          <a:ln/>
        </p:spPr>
        <p:txBody>
          <a:bodyPr/>
          <a:lstStyle>
            <a:lvl1pPr>
              <a:defRPr/>
            </a:lvl1pPr>
          </a:lstStyle>
          <a:p>
            <a:fld id="{A20E778D-CCEC-412C-B8B0-B4849B82A660}" type="datetime1">
              <a:rPr lang="en-CA" smtClean="0"/>
              <a:pPr/>
              <a:t>2020-10-07</a:t>
            </a:fld>
            <a:endParaRPr lang="en-CA" dirty="0"/>
          </a:p>
        </p:txBody>
      </p:sp>
      <p:sp>
        <p:nvSpPr>
          <p:cNvPr id="6" name="Rectangle 6"/>
          <p:cNvSpPr>
            <a:spLocks noGrp="1" noChangeArrowheads="1"/>
          </p:cNvSpPr>
          <p:nvPr>
            <p:ph type="ftr" sz="quarter" idx="11"/>
          </p:nvPr>
        </p:nvSpPr>
        <p:spPr>
          <a:ln/>
        </p:spPr>
        <p:txBody>
          <a:bodyPr/>
          <a:lstStyle>
            <a:lvl1pPr>
              <a:defRPr/>
            </a:lvl1pPr>
          </a:lstStyle>
          <a:p>
            <a:endParaRPr lang="en-CA" dirty="0"/>
          </a:p>
        </p:txBody>
      </p:sp>
      <p:sp>
        <p:nvSpPr>
          <p:cNvPr id="7"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16062515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e 3"/>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Oval 4"/>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Donut 5"/>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Oval 8"/>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dirty="0"/>
          </a:p>
        </p:txBody>
      </p:sp>
      <p:sp>
        <p:nvSpPr>
          <p:cNvPr id="10" name="Oval 9"/>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dirty="0"/>
          </a:p>
        </p:txBody>
      </p:sp>
      <p:graphicFrame>
        <p:nvGraphicFramePr>
          <p:cNvPr id="11" name="Object 14"/>
          <p:cNvGraphicFramePr>
            <a:graphicFrameLocks noChangeAspect="1"/>
          </p:cNvGraphicFramePr>
          <p:nvPr/>
        </p:nvGraphicFramePr>
        <p:xfrm>
          <a:off x="612775" y="6088063"/>
          <a:ext cx="1409700" cy="376237"/>
        </p:xfrm>
        <a:graphic>
          <a:graphicData uri="http://schemas.openxmlformats.org/presentationml/2006/ole">
            <mc:AlternateContent xmlns:mc="http://schemas.openxmlformats.org/markup-compatibility/2006">
              <mc:Choice xmlns:v="urn:schemas-microsoft-com:vml" Requires="v">
                <p:oleObj spid="_x0000_s3351" r:id="rId3" imgW="1816514" imgH="483137" progId="Word.Picture.8">
                  <p:embed/>
                </p:oleObj>
              </mc:Choice>
              <mc:Fallback>
                <p:oleObj r:id="rId3" imgW="1816514" imgH="483137"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6088063"/>
                        <a:ext cx="14097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6"/>
          <p:cNvSpPr>
            <a:spLocks noGrp="1"/>
          </p:cNvSpPr>
          <p:nvPr>
            <p:ph type="dt" sz="half" idx="10"/>
          </p:nvPr>
        </p:nvSpPr>
        <p:spPr/>
        <p:txBody>
          <a:bodyPr/>
          <a:lstStyle>
            <a:lvl1pPr>
              <a:defRPr/>
            </a:lvl1pPr>
            <a:extLst/>
          </a:lstStyle>
          <a:p>
            <a:pPr>
              <a:defRPr/>
            </a:pPr>
            <a:endParaRPr lang="en-US" dirty="0"/>
          </a:p>
        </p:txBody>
      </p:sp>
      <p:sp>
        <p:nvSpPr>
          <p:cNvPr id="13" name="Footer Placeholder 19"/>
          <p:cNvSpPr>
            <a:spLocks noGrp="1"/>
          </p:cNvSpPr>
          <p:nvPr>
            <p:ph type="ftr" sz="quarter" idx="11"/>
          </p:nvPr>
        </p:nvSpPr>
        <p:spPr/>
        <p:txBody>
          <a:bodyPr/>
          <a:lstStyle>
            <a:lvl1pPr>
              <a:defRPr/>
            </a:lvl1pPr>
            <a:extLst/>
          </a:lstStyle>
          <a:p>
            <a:pPr>
              <a:defRPr/>
            </a:pPr>
            <a:endParaRPr lang="en-US" dirty="0"/>
          </a:p>
        </p:txBody>
      </p:sp>
      <p:sp>
        <p:nvSpPr>
          <p:cNvPr id="15" name="Slide Number Placeholder 9"/>
          <p:cNvSpPr>
            <a:spLocks noGrp="1"/>
          </p:cNvSpPr>
          <p:nvPr>
            <p:ph type="sldNum" sz="quarter" idx="12"/>
          </p:nvPr>
        </p:nvSpPr>
        <p:spPr/>
        <p:txBody>
          <a:bodyPr/>
          <a:lstStyle>
            <a:lvl1pPr>
              <a:defRPr/>
            </a:lvl1pPr>
          </a:lstStyle>
          <a:p>
            <a:pPr>
              <a:defRPr/>
            </a:pPr>
            <a:fld id="{D64A5ABD-2C44-439D-9B24-30F3B518EBFE}" type="slidenum">
              <a:rPr lang="en-US" altLang="en-US"/>
              <a:pPr>
                <a:defRPr/>
              </a:pPr>
              <a:t>‹#›</a:t>
            </a:fld>
            <a:endParaRPr lang="en-US" altLang="en-US" dirty="0"/>
          </a:p>
        </p:txBody>
      </p:sp>
    </p:spTree>
    <p:extLst>
      <p:ext uri="{BB962C8B-B14F-4D97-AF65-F5344CB8AC3E}">
        <p14:creationId xmlns:p14="http://schemas.microsoft.com/office/powerpoint/2010/main" val="29507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CB4381B9-9EB7-4F12-A9B7-CABD4636F300}" type="slidenum">
              <a:rPr lang="en-US" altLang="en-US"/>
              <a:pPr>
                <a:defRPr/>
              </a:pPr>
              <a:t>‹#›</a:t>
            </a:fld>
            <a:endParaRPr lang="en-US" altLang="en-US" dirty="0"/>
          </a:p>
        </p:txBody>
      </p:sp>
    </p:spTree>
    <p:extLst>
      <p:ext uri="{BB962C8B-B14F-4D97-AF65-F5344CB8AC3E}">
        <p14:creationId xmlns:p14="http://schemas.microsoft.com/office/powerpoint/2010/main" val="57598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dirty="0"/>
          </a:p>
        </p:txBody>
      </p:sp>
      <p:sp>
        <p:nvSpPr>
          <p:cNvPr id="9" name="Footer Placeholder 4"/>
          <p:cNvSpPr>
            <a:spLocks noGrp="1"/>
          </p:cNvSpPr>
          <p:nvPr>
            <p:ph type="ftr" sz="quarter" idx="11"/>
          </p:nvPr>
        </p:nvSpPr>
        <p:spPr/>
        <p:txBody>
          <a:bodyPr/>
          <a:lstStyle>
            <a:lvl1pPr>
              <a:defRPr/>
            </a:lvl1pPr>
            <a:extLst/>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9A46766A-B90A-4D5D-8394-38C2090CE3A9}" type="slidenum">
              <a:rPr lang="en-US" altLang="en-US"/>
              <a:pPr>
                <a:defRPr/>
              </a:pPr>
              <a:t>‹#›</a:t>
            </a:fld>
            <a:endParaRPr lang="en-US" altLang="en-US" dirty="0"/>
          </a:p>
        </p:txBody>
      </p:sp>
    </p:spTree>
    <p:extLst>
      <p:ext uri="{BB962C8B-B14F-4D97-AF65-F5344CB8AC3E}">
        <p14:creationId xmlns:p14="http://schemas.microsoft.com/office/powerpoint/2010/main" val="18957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dirty="0"/>
          </a:p>
        </p:txBody>
      </p:sp>
      <p:sp>
        <p:nvSpPr>
          <p:cNvPr id="7" name="Slide Number Placeholder 21"/>
          <p:cNvSpPr>
            <a:spLocks noGrp="1"/>
          </p:cNvSpPr>
          <p:nvPr>
            <p:ph type="sldNum" sz="quarter" idx="12"/>
          </p:nvPr>
        </p:nvSpPr>
        <p:spPr/>
        <p:txBody>
          <a:bodyPr/>
          <a:lstStyle>
            <a:lvl1pPr>
              <a:defRPr/>
            </a:lvl1pPr>
          </a:lstStyle>
          <a:p>
            <a:pPr>
              <a:defRPr/>
            </a:pPr>
            <a:fld id="{6DD2049F-B961-492A-A183-3E3BEE0C0677}" type="slidenum">
              <a:rPr lang="en-US" altLang="en-US"/>
              <a:pPr>
                <a:defRPr/>
              </a:pPr>
              <a:t>‹#›</a:t>
            </a:fld>
            <a:endParaRPr lang="en-US" altLang="en-US" dirty="0"/>
          </a:p>
        </p:txBody>
      </p:sp>
    </p:spTree>
    <p:extLst>
      <p:ext uri="{BB962C8B-B14F-4D97-AF65-F5344CB8AC3E}">
        <p14:creationId xmlns:p14="http://schemas.microsoft.com/office/powerpoint/2010/main" val="60635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0239CA77-0913-4043-9422-A58D6A7D2CFF}" type="slidenum">
              <a:rPr lang="en-US" altLang="en-US"/>
              <a:pPr>
                <a:defRPr/>
              </a:pPr>
              <a:t>‹#›</a:t>
            </a:fld>
            <a:endParaRPr lang="en-US" altLang="en-US" dirty="0"/>
          </a:p>
        </p:txBody>
      </p:sp>
    </p:spTree>
    <p:extLst>
      <p:ext uri="{BB962C8B-B14F-4D97-AF65-F5344CB8AC3E}">
        <p14:creationId xmlns:p14="http://schemas.microsoft.com/office/powerpoint/2010/main" val="70074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dirty="0"/>
          </a:p>
        </p:txBody>
      </p:sp>
      <p:sp>
        <p:nvSpPr>
          <p:cNvPr id="5" name="Slide Number Placeholder 21"/>
          <p:cNvSpPr>
            <a:spLocks noGrp="1"/>
          </p:cNvSpPr>
          <p:nvPr>
            <p:ph type="sldNum" sz="quarter" idx="12"/>
          </p:nvPr>
        </p:nvSpPr>
        <p:spPr/>
        <p:txBody>
          <a:bodyPr/>
          <a:lstStyle>
            <a:lvl1pPr>
              <a:defRPr/>
            </a:lvl1pPr>
          </a:lstStyle>
          <a:p>
            <a:pPr>
              <a:defRPr/>
            </a:pPr>
            <a:fld id="{948F6541-045A-406B-A24E-12ADC85922EB}" type="slidenum">
              <a:rPr lang="en-US" altLang="en-US"/>
              <a:pPr>
                <a:defRPr/>
              </a:pPr>
              <a:t>‹#›</a:t>
            </a:fld>
            <a:endParaRPr lang="en-US" altLang="en-US" dirty="0"/>
          </a:p>
        </p:txBody>
      </p:sp>
    </p:spTree>
    <p:extLst>
      <p:ext uri="{BB962C8B-B14F-4D97-AF65-F5344CB8AC3E}">
        <p14:creationId xmlns:p14="http://schemas.microsoft.com/office/powerpoint/2010/main" val="401681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defRPr/>
            </a:lvl1pPr>
            <a:extLst/>
          </a:lstStyle>
          <a:p>
            <a:pPr>
              <a:defRPr/>
            </a:pPr>
            <a:endParaRPr lang="en-US" dirty="0"/>
          </a:p>
        </p:txBody>
      </p:sp>
      <p:sp>
        <p:nvSpPr>
          <p:cNvPr id="5" name="Footer Placeholder 2"/>
          <p:cNvSpPr>
            <a:spLocks noGrp="1"/>
          </p:cNvSpPr>
          <p:nvPr>
            <p:ph type="ftr" sz="quarter" idx="11"/>
          </p:nvPr>
        </p:nvSpPr>
        <p:spPr/>
        <p:txBody>
          <a:bodyPr/>
          <a:lstStyle>
            <a:lvl1pPr>
              <a:defRPr/>
            </a:lvl1pPr>
            <a:extLst/>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942ADD59-4D07-41F2-8313-BC70430D8934}" type="slidenum">
              <a:rPr lang="en-US" altLang="en-US"/>
              <a:pPr>
                <a:defRPr/>
              </a:pPr>
              <a:t>‹#›</a:t>
            </a:fld>
            <a:endParaRPr lang="en-US" altLang="en-US" dirty="0"/>
          </a:p>
        </p:txBody>
      </p:sp>
    </p:spTree>
    <p:extLst>
      <p:ext uri="{BB962C8B-B14F-4D97-AF65-F5344CB8AC3E}">
        <p14:creationId xmlns:p14="http://schemas.microsoft.com/office/powerpoint/2010/main" val="354649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9304271F-611A-44A7-8D96-0C87F661DA94}" type="datetime1">
              <a:rPr lang="en-CA" smtClean="0"/>
              <a:pPr/>
              <a:t>2020-10-07</a:t>
            </a:fld>
            <a:endParaRPr lang="en-CA" dirty="0"/>
          </a:p>
        </p:txBody>
      </p:sp>
      <p:sp>
        <p:nvSpPr>
          <p:cNvPr id="5" name="Rectangle 6"/>
          <p:cNvSpPr>
            <a:spLocks noGrp="1" noChangeArrowheads="1"/>
          </p:cNvSpPr>
          <p:nvPr>
            <p:ph type="ftr" sz="quarter" idx="11"/>
          </p:nvPr>
        </p:nvSpPr>
        <p:spPr>
          <a:ln/>
        </p:spPr>
        <p:txBody>
          <a:bodyPr/>
          <a:lstStyle>
            <a:lvl1pPr>
              <a:defRPr/>
            </a:lvl1pPr>
          </a:lstStyle>
          <a:p>
            <a:endParaRPr lang="en-CA" dirty="0"/>
          </a:p>
        </p:txBody>
      </p:sp>
      <p:sp>
        <p:nvSpPr>
          <p:cNvPr id="6"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65294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9513834-53F8-46EF-BA34-EC0FAC32F62D}" type="slidenum">
              <a:rPr lang="en-US" altLang="en-US"/>
              <a:pPr>
                <a:defRPr/>
              </a:pPr>
              <a:t>‹#›</a:t>
            </a:fld>
            <a:endParaRPr lang="en-US" altLang="en-US" dirty="0"/>
          </a:p>
        </p:txBody>
      </p:sp>
    </p:spTree>
    <p:extLst>
      <p:ext uri="{BB962C8B-B14F-4D97-AF65-F5344CB8AC3E}">
        <p14:creationId xmlns:p14="http://schemas.microsoft.com/office/powerpoint/2010/main" val="71542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dirty="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a:t>Click icon to add picture</a:t>
            </a: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dirty="0"/>
          </a:p>
        </p:txBody>
      </p:sp>
      <p:sp>
        <p:nvSpPr>
          <p:cNvPr id="9" name="Footer Placeholder 5"/>
          <p:cNvSpPr>
            <a:spLocks noGrp="1"/>
          </p:cNvSpPr>
          <p:nvPr>
            <p:ph type="ftr" sz="quarter" idx="11"/>
          </p:nvPr>
        </p:nvSpPr>
        <p:spPr/>
        <p:txBody>
          <a:bodyPr/>
          <a:lstStyle>
            <a:lvl1pPr>
              <a:defRPr/>
            </a:lvl1pPr>
            <a:extLst/>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31E56F9C-F8F8-4051-87C2-3F6E037495E7}" type="slidenum">
              <a:rPr lang="en-US" altLang="en-US"/>
              <a:pPr>
                <a:defRPr/>
              </a:pPr>
              <a:t>‹#›</a:t>
            </a:fld>
            <a:endParaRPr lang="en-US" altLang="en-US" dirty="0"/>
          </a:p>
        </p:txBody>
      </p:sp>
    </p:spTree>
    <p:extLst>
      <p:ext uri="{BB962C8B-B14F-4D97-AF65-F5344CB8AC3E}">
        <p14:creationId xmlns:p14="http://schemas.microsoft.com/office/powerpoint/2010/main" val="3283455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61E5C432-8601-4AB1-94F4-DA3DE7DF07C8}" type="slidenum">
              <a:rPr lang="en-US" altLang="en-US"/>
              <a:pPr>
                <a:defRPr/>
              </a:pPr>
              <a:t>‹#›</a:t>
            </a:fld>
            <a:endParaRPr lang="en-US" altLang="en-US" dirty="0"/>
          </a:p>
        </p:txBody>
      </p:sp>
    </p:spTree>
    <p:extLst>
      <p:ext uri="{BB962C8B-B14F-4D97-AF65-F5344CB8AC3E}">
        <p14:creationId xmlns:p14="http://schemas.microsoft.com/office/powerpoint/2010/main" val="33750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F6AAD195-F05F-4984-8B1D-C0864752044E}" type="slidenum">
              <a:rPr lang="en-US" altLang="en-US"/>
              <a:pPr>
                <a:defRPr/>
              </a:pPr>
              <a:t>‹#›</a:t>
            </a:fld>
            <a:endParaRPr lang="en-US" altLang="en-US" dirty="0"/>
          </a:p>
        </p:txBody>
      </p:sp>
    </p:spTree>
    <p:extLst>
      <p:ext uri="{BB962C8B-B14F-4D97-AF65-F5344CB8AC3E}">
        <p14:creationId xmlns:p14="http://schemas.microsoft.com/office/powerpoint/2010/main" val="408475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248A950-9198-42BF-8A04-E499A0037D38}" type="datetime1">
              <a:rPr lang="en-CA" smtClean="0"/>
              <a:pPr/>
              <a:t>2020-10-07</a:t>
            </a:fld>
            <a:endParaRPr lang="en-CA" dirty="0"/>
          </a:p>
        </p:txBody>
      </p:sp>
      <p:sp>
        <p:nvSpPr>
          <p:cNvPr id="5" name="Rectangle 6"/>
          <p:cNvSpPr>
            <a:spLocks noGrp="1" noChangeArrowheads="1"/>
          </p:cNvSpPr>
          <p:nvPr>
            <p:ph type="ftr" sz="quarter" idx="11"/>
          </p:nvPr>
        </p:nvSpPr>
        <p:spPr>
          <a:ln/>
        </p:spPr>
        <p:txBody>
          <a:bodyPr/>
          <a:lstStyle>
            <a:lvl1pPr>
              <a:defRPr/>
            </a:lvl1pPr>
          </a:lstStyle>
          <a:p>
            <a:endParaRPr lang="en-CA" dirty="0"/>
          </a:p>
        </p:txBody>
      </p:sp>
      <p:sp>
        <p:nvSpPr>
          <p:cNvPr id="6"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236495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67347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1675" y="1981200"/>
            <a:ext cx="3675063"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E7DD8542-1B9C-4803-894E-CF3AA920AEF0}" type="datetime1">
              <a:rPr lang="en-CA" smtClean="0"/>
              <a:pPr/>
              <a:t>2020-10-07</a:t>
            </a:fld>
            <a:endParaRPr lang="en-CA" dirty="0"/>
          </a:p>
        </p:txBody>
      </p:sp>
      <p:sp>
        <p:nvSpPr>
          <p:cNvPr id="6" name="Rectangle 6"/>
          <p:cNvSpPr>
            <a:spLocks noGrp="1" noChangeArrowheads="1"/>
          </p:cNvSpPr>
          <p:nvPr>
            <p:ph type="ftr" sz="quarter" idx="11"/>
          </p:nvPr>
        </p:nvSpPr>
        <p:spPr>
          <a:ln/>
        </p:spPr>
        <p:txBody>
          <a:bodyPr/>
          <a:lstStyle>
            <a:lvl1pPr>
              <a:defRPr/>
            </a:lvl1pPr>
          </a:lstStyle>
          <a:p>
            <a:endParaRPr lang="en-CA" dirty="0"/>
          </a:p>
        </p:txBody>
      </p:sp>
      <p:sp>
        <p:nvSpPr>
          <p:cNvPr id="7"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161000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4E08545C-67BF-4443-A0A9-F3780BBEC9A0}" type="datetime1">
              <a:rPr lang="en-CA" smtClean="0"/>
              <a:pPr/>
              <a:t>2020-10-07</a:t>
            </a:fld>
            <a:endParaRPr lang="en-CA" dirty="0"/>
          </a:p>
        </p:txBody>
      </p:sp>
      <p:sp>
        <p:nvSpPr>
          <p:cNvPr id="8" name="Rectangle 6"/>
          <p:cNvSpPr>
            <a:spLocks noGrp="1" noChangeArrowheads="1"/>
          </p:cNvSpPr>
          <p:nvPr>
            <p:ph type="ftr" sz="quarter" idx="11"/>
          </p:nvPr>
        </p:nvSpPr>
        <p:spPr>
          <a:ln/>
        </p:spPr>
        <p:txBody>
          <a:bodyPr/>
          <a:lstStyle>
            <a:lvl1pPr>
              <a:defRPr/>
            </a:lvl1pPr>
          </a:lstStyle>
          <a:p>
            <a:endParaRPr lang="en-CA" dirty="0"/>
          </a:p>
        </p:txBody>
      </p:sp>
      <p:sp>
        <p:nvSpPr>
          <p:cNvPr id="9"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199955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6DFAFABA-173D-449C-88F0-FA308A1BB3F3}" type="datetime1">
              <a:rPr lang="en-CA" smtClean="0"/>
              <a:pPr/>
              <a:t>2020-10-07</a:t>
            </a:fld>
            <a:endParaRPr lang="en-CA" dirty="0"/>
          </a:p>
        </p:txBody>
      </p:sp>
      <p:sp>
        <p:nvSpPr>
          <p:cNvPr id="4" name="Rectangle 6"/>
          <p:cNvSpPr>
            <a:spLocks noGrp="1" noChangeArrowheads="1"/>
          </p:cNvSpPr>
          <p:nvPr>
            <p:ph type="ftr" sz="quarter" idx="11"/>
          </p:nvPr>
        </p:nvSpPr>
        <p:spPr>
          <a:ln/>
        </p:spPr>
        <p:txBody>
          <a:bodyPr/>
          <a:lstStyle>
            <a:lvl1pPr>
              <a:defRPr/>
            </a:lvl1pPr>
          </a:lstStyle>
          <a:p>
            <a:endParaRPr lang="en-CA" dirty="0"/>
          </a:p>
        </p:txBody>
      </p:sp>
      <p:sp>
        <p:nvSpPr>
          <p:cNvPr id="5"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378756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53C608AF-1BE7-43B4-8495-FFD1D93CAD91}" type="datetime1">
              <a:rPr lang="en-CA" smtClean="0"/>
              <a:pPr/>
              <a:t>2020-10-07</a:t>
            </a:fld>
            <a:endParaRPr lang="en-CA" dirty="0"/>
          </a:p>
        </p:txBody>
      </p:sp>
      <p:sp>
        <p:nvSpPr>
          <p:cNvPr id="3" name="Rectangle 6"/>
          <p:cNvSpPr>
            <a:spLocks noGrp="1" noChangeArrowheads="1"/>
          </p:cNvSpPr>
          <p:nvPr>
            <p:ph type="ftr" sz="quarter" idx="11"/>
          </p:nvPr>
        </p:nvSpPr>
        <p:spPr>
          <a:ln/>
        </p:spPr>
        <p:txBody>
          <a:bodyPr/>
          <a:lstStyle>
            <a:lvl1pPr>
              <a:defRPr/>
            </a:lvl1pPr>
          </a:lstStyle>
          <a:p>
            <a:endParaRPr lang="en-CA" dirty="0"/>
          </a:p>
        </p:txBody>
      </p:sp>
      <p:sp>
        <p:nvSpPr>
          <p:cNvPr id="4"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256830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48BF806C-F8AD-4194-97F1-55BFEB4F5747}" type="datetime1">
              <a:rPr lang="en-CA" smtClean="0"/>
              <a:pPr/>
              <a:t>2020-10-07</a:t>
            </a:fld>
            <a:endParaRPr lang="en-CA" dirty="0"/>
          </a:p>
        </p:txBody>
      </p:sp>
      <p:sp>
        <p:nvSpPr>
          <p:cNvPr id="6" name="Rectangle 6"/>
          <p:cNvSpPr>
            <a:spLocks noGrp="1" noChangeArrowheads="1"/>
          </p:cNvSpPr>
          <p:nvPr>
            <p:ph type="ftr" sz="quarter" idx="11"/>
          </p:nvPr>
        </p:nvSpPr>
        <p:spPr>
          <a:ln/>
        </p:spPr>
        <p:txBody>
          <a:bodyPr/>
          <a:lstStyle>
            <a:lvl1pPr>
              <a:defRPr/>
            </a:lvl1pPr>
          </a:lstStyle>
          <a:p>
            <a:endParaRPr lang="en-CA" dirty="0"/>
          </a:p>
        </p:txBody>
      </p:sp>
      <p:sp>
        <p:nvSpPr>
          <p:cNvPr id="7"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387706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9A8D8D4-B989-437B-A7C0-C25F969EBA68}" type="datetime1">
              <a:rPr lang="en-CA" smtClean="0"/>
              <a:pPr/>
              <a:t>2020-10-07</a:t>
            </a:fld>
            <a:endParaRPr lang="en-CA" dirty="0"/>
          </a:p>
        </p:txBody>
      </p:sp>
      <p:sp>
        <p:nvSpPr>
          <p:cNvPr id="6" name="Rectangle 6"/>
          <p:cNvSpPr>
            <a:spLocks noGrp="1" noChangeArrowheads="1"/>
          </p:cNvSpPr>
          <p:nvPr>
            <p:ph type="ftr" sz="quarter" idx="11"/>
          </p:nvPr>
        </p:nvSpPr>
        <p:spPr>
          <a:ln/>
        </p:spPr>
        <p:txBody>
          <a:bodyPr/>
          <a:lstStyle>
            <a:lvl1pPr>
              <a:defRPr/>
            </a:lvl1pPr>
          </a:lstStyle>
          <a:p>
            <a:endParaRPr lang="en-CA" dirty="0"/>
          </a:p>
        </p:txBody>
      </p:sp>
      <p:sp>
        <p:nvSpPr>
          <p:cNvPr id="7" name="Rectangle 7"/>
          <p:cNvSpPr>
            <a:spLocks noGrp="1" noChangeArrowheads="1"/>
          </p:cNvSpPr>
          <p:nvPr>
            <p:ph type="sldNum" sz="quarter" idx="12"/>
          </p:nvPr>
        </p:nvSpPr>
        <p:spPr>
          <a:ln/>
        </p:spPr>
        <p:txBody>
          <a:bodyPr/>
          <a:lstStyle>
            <a:lvl1pPr>
              <a:defRPr/>
            </a:lvl1pPr>
          </a:lstStyle>
          <a:p>
            <a:fld id="{2F6EF28B-1B0F-4051-A930-BF767E64632F}" type="slidenum">
              <a:rPr lang="en-CA" smtClean="0"/>
              <a:pPr/>
              <a:t>‹#›</a:t>
            </a:fld>
            <a:endParaRPr lang="en-CA" dirty="0"/>
          </a:p>
        </p:txBody>
      </p:sp>
    </p:spTree>
    <p:extLst>
      <p:ext uri="{BB962C8B-B14F-4D97-AF65-F5344CB8AC3E}">
        <p14:creationId xmlns:p14="http://schemas.microsoft.com/office/powerpoint/2010/main" val="377417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09600" y="533400"/>
            <a:ext cx="8534400" cy="1600200"/>
          </a:xfrm>
          <a:prstGeom prst="rect">
            <a:avLst/>
          </a:prstGeom>
          <a:gradFill rotWithShape="0">
            <a:gsLst>
              <a:gs pos="0">
                <a:srgbClr val="979DAF"/>
              </a:gs>
              <a:gs pos="100000">
                <a:srgbClr val="C6CEE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u="sng">
                <a:solidFill>
                  <a:schemeClr val="tx1"/>
                </a:solidFill>
                <a:latin typeface="Arial" panose="020B0604020202020204" pitchFamily="34" charset="0"/>
              </a:defRPr>
            </a:lvl1pPr>
            <a:lvl2pPr marL="742950" indent="-285750">
              <a:defRPr sz="1400" u="sng">
                <a:solidFill>
                  <a:schemeClr val="tx1"/>
                </a:solidFill>
                <a:latin typeface="Arial" panose="020B0604020202020204" pitchFamily="34" charset="0"/>
              </a:defRPr>
            </a:lvl2pPr>
            <a:lvl3pPr marL="1143000" indent="-228600">
              <a:defRPr sz="1400" u="sng">
                <a:solidFill>
                  <a:schemeClr val="tx1"/>
                </a:solidFill>
                <a:latin typeface="Arial" panose="020B0604020202020204" pitchFamily="34" charset="0"/>
              </a:defRPr>
            </a:lvl3pPr>
            <a:lvl4pPr marL="1600200" indent="-228600">
              <a:defRPr sz="1400" u="sng">
                <a:solidFill>
                  <a:schemeClr val="tx1"/>
                </a:solidFill>
                <a:latin typeface="Arial" panose="020B0604020202020204" pitchFamily="34" charset="0"/>
              </a:defRPr>
            </a:lvl4pPr>
            <a:lvl5pPr marL="2057400" indent="-228600">
              <a:defRPr sz="1400" u="sng">
                <a:solidFill>
                  <a:schemeClr val="tx1"/>
                </a:solidFill>
                <a:latin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defRPr>
            </a:lvl9pPr>
          </a:lstStyle>
          <a:p>
            <a:pPr eaLnBrk="1" hangingPunct="1">
              <a:defRPr/>
            </a:pPr>
            <a:endParaRPr lang="en-US" altLang="en-US" dirty="0"/>
          </a:p>
        </p:txBody>
      </p:sp>
      <p:sp>
        <p:nvSpPr>
          <p:cNvPr id="1027" name="Rectangle 3"/>
          <p:cNvSpPr>
            <a:spLocks noGrp="1" noChangeArrowheads="1"/>
          </p:cNvSpPr>
          <p:nvPr>
            <p:ph type="title"/>
          </p:nvPr>
        </p:nvSpPr>
        <p:spPr bwMode="auto">
          <a:xfrm>
            <a:off x="609600" y="533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981200"/>
            <a:ext cx="75009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239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u="none">
                <a:latin typeface="Arial" pitchFamily="34" charset="0"/>
              </a:defRPr>
            </a:lvl1pPr>
          </a:lstStyle>
          <a:p>
            <a:fld id="{A20E778D-CCEC-412C-B8B0-B4849B82A660}" type="datetime1">
              <a:rPr lang="en-CA" smtClean="0"/>
              <a:pPr/>
              <a:t>2020-10-07</a:t>
            </a:fld>
            <a:endParaRPr lang="en-CA" dirty="0"/>
          </a:p>
        </p:txBody>
      </p:sp>
      <p:sp>
        <p:nvSpPr>
          <p:cNvPr id="4239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u="none">
                <a:latin typeface="Arial" pitchFamily="34" charset="0"/>
              </a:defRPr>
            </a:lvl1pPr>
          </a:lstStyle>
          <a:p>
            <a:endParaRPr lang="en-CA" dirty="0"/>
          </a:p>
        </p:txBody>
      </p:sp>
      <p:sp>
        <p:nvSpPr>
          <p:cNvPr id="4239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u="none"/>
            </a:lvl1pPr>
          </a:lstStyle>
          <a:p>
            <a:fld id="{2F6EF28B-1B0F-4051-A930-BF767E64632F}" type="slidenum">
              <a:rPr lang="en-CA" smtClean="0"/>
              <a:pPr/>
              <a:t>‹#›</a:t>
            </a:fld>
            <a:endParaRPr lang="en-CA" dirty="0"/>
          </a:p>
        </p:txBody>
      </p:sp>
      <p:sp>
        <p:nvSpPr>
          <p:cNvPr id="1032" name="Rectangle 8"/>
          <p:cNvSpPr>
            <a:spLocks noChangeArrowheads="1"/>
          </p:cNvSpPr>
          <p:nvPr/>
        </p:nvSpPr>
        <p:spPr bwMode="auto">
          <a:xfrm>
            <a:off x="0" y="0"/>
            <a:ext cx="9144000" cy="549275"/>
          </a:xfrm>
          <a:prstGeom prst="rect">
            <a:avLst/>
          </a:prstGeom>
          <a:solidFill>
            <a:srgbClr val="3646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u="sng">
                <a:solidFill>
                  <a:schemeClr val="tx1"/>
                </a:solidFill>
                <a:latin typeface="Arial" panose="020B0604020202020204" pitchFamily="34" charset="0"/>
              </a:defRPr>
            </a:lvl1pPr>
            <a:lvl2pPr marL="742950" indent="-285750">
              <a:defRPr sz="1400" u="sng">
                <a:solidFill>
                  <a:schemeClr val="tx1"/>
                </a:solidFill>
                <a:latin typeface="Arial" panose="020B0604020202020204" pitchFamily="34" charset="0"/>
              </a:defRPr>
            </a:lvl2pPr>
            <a:lvl3pPr marL="1143000" indent="-228600">
              <a:defRPr sz="1400" u="sng">
                <a:solidFill>
                  <a:schemeClr val="tx1"/>
                </a:solidFill>
                <a:latin typeface="Arial" panose="020B0604020202020204" pitchFamily="34" charset="0"/>
              </a:defRPr>
            </a:lvl3pPr>
            <a:lvl4pPr marL="1600200" indent="-228600">
              <a:defRPr sz="1400" u="sng">
                <a:solidFill>
                  <a:schemeClr val="tx1"/>
                </a:solidFill>
                <a:latin typeface="Arial" panose="020B0604020202020204" pitchFamily="34" charset="0"/>
              </a:defRPr>
            </a:lvl4pPr>
            <a:lvl5pPr marL="2057400" indent="-228600">
              <a:defRPr sz="1400" u="sng">
                <a:solidFill>
                  <a:schemeClr val="tx1"/>
                </a:solidFill>
                <a:latin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defRPr>
            </a:lvl9pPr>
          </a:lstStyle>
          <a:p>
            <a:pPr eaLnBrk="1" hangingPunct="1">
              <a:defRPr/>
            </a:pPr>
            <a:endParaRPr lang="en-US" altLang="en-US" dirty="0"/>
          </a:p>
        </p:txBody>
      </p:sp>
      <p:sp>
        <p:nvSpPr>
          <p:cNvPr id="1033" name="Rectangle 9"/>
          <p:cNvSpPr>
            <a:spLocks noChangeArrowheads="1"/>
          </p:cNvSpPr>
          <p:nvPr/>
        </p:nvSpPr>
        <p:spPr bwMode="auto">
          <a:xfrm>
            <a:off x="0" y="0"/>
            <a:ext cx="533400" cy="6858000"/>
          </a:xfrm>
          <a:prstGeom prst="rect">
            <a:avLst/>
          </a:prstGeom>
          <a:gradFill rotWithShape="0">
            <a:gsLst>
              <a:gs pos="0">
                <a:srgbClr val="192038"/>
              </a:gs>
              <a:gs pos="100000">
                <a:srgbClr val="36467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u="sng">
                <a:solidFill>
                  <a:schemeClr val="tx1"/>
                </a:solidFill>
                <a:latin typeface="Arial" panose="020B0604020202020204" pitchFamily="34" charset="0"/>
              </a:defRPr>
            </a:lvl1pPr>
            <a:lvl2pPr marL="742950" indent="-285750">
              <a:defRPr sz="1400" u="sng">
                <a:solidFill>
                  <a:schemeClr val="tx1"/>
                </a:solidFill>
                <a:latin typeface="Arial" panose="020B0604020202020204" pitchFamily="34" charset="0"/>
              </a:defRPr>
            </a:lvl2pPr>
            <a:lvl3pPr marL="1143000" indent="-228600">
              <a:defRPr sz="1400" u="sng">
                <a:solidFill>
                  <a:schemeClr val="tx1"/>
                </a:solidFill>
                <a:latin typeface="Arial" panose="020B0604020202020204" pitchFamily="34" charset="0"/>
              </a:defRPr>
            </a:lvl3pPr>
            <a:lvl4pPr marL="1600200" indent="-228600">
              <a:defRPr sz="1400" u="sng">
                <a:solidFill>
                  <a:schemeClr val="tx1"/>
                </a:solidFill>
                <a:latin typeface="Arial" panose="020B0604020202020204" pitchFamily="34" charset="0"/>
              </a:defRPr>
            </a:lvl4pPr>
            <a:lvl5pPr marL="2057400" indent="-228600">
              <a:defRPr sz="1400" u="sng">
                <a:solidFill>
                  <a:schemeClr val="tx1"/>
                </a:solidFill>
                <a:latin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defRPr>
            </a:lvl9pPr>
          </a:lstStyle>
          <a:p>
            <a:pPr eaLnBrk="1" hangingPunct="1">
              <a:defRPr/>
            </a:pPr>
            <a:endParaRPr lang="en-US" altLang="en-US" dirty="0"/>
          </a:p>
        </p:txBody>
      </p:sp>
      <p:sp>
        <p:nvSpPr>
          <p:cNvPr id="1034" name="Rectangle 10"/>
          <p:cNvSpPr>
            <a:spLocks noChangeArrowheads="1"/>
          </p:cNvSpPr>
          <p:nvPr/>
        </p:nvSpPr>
        <p:spPr bwMode="auto">
          <a:xfrm>
            <a:off x="533400" y="6477000"/>
            <a:ext cx="8610600" cy="381000"/>
          </a:xfrm>
          <a:prstGeom prst="rect">
            <a:avLst/>
          </a:prstGeom>
          <a:solidFill>
            <a:srgbClr val="36467A"/>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u="sng">
                <a:solidFill>
                  <a:schemeClr val="tx1"/>
                </a:solidFill>
                <a:latin typeface="Arial" panose="020B0604020202020204" pitchFamily="34" charset="0"/>
              </a:defRPr>
            </a:lvl1pPr>
            <a:lvl2pPr marL="742950" indent="-285750">
              <a:defRPr sz="1400" u="sng">
                <a:solidFill>
                  <a:schemeClr val="tx1"/>
                </a:solidFill>
                <a:latin typeface="Arial" panose="020B0604020202020204" pitchFamily="34" charset="0"/>
              </a:defRPr>
            </a:lvl2pPr>
            <a:lvl3pPr marL="1143000" indent="-228600">
              <a:defRPr sz="1400" u="sng">
                <a:solidFill>
                  <a:schemeClr val="tx1"/>
                </a:solidFill>
                <a:latin typeface="Arial" panose="020B0604020202020204" pitchFamily="34" charset="0"/>
              </a:defRPr>
            </a:lvl3pPr>
            <a:lvl4pPr marL="1600200" indent="-228600">
              <a:defRPr sz="1400" u="sng">
                <a:solidFill>
                  <a:schemeClr val="tx1"/>
                </a:solidFill>
                <a:latin typeface="Arial" panose="020B0604020202020204" pitchFamily="34" charset="0"/>
              </a:defRPr>
            </a:lvl4pPr>
            <a:lvl5pPr marL="2057400" indent="-228600">
              <a:defRPr sz="1400" u="sng">
                <a:solidFill>
                  <a:schemeClr val="tx1"/>
                </a:solidFill>
                <a:latin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defRPr>
            </a:lvl9pPr>
          </a:lstStyle>
          <a:p>
            <a:pPr eaLnBrk="1" hangingPunct="1">
              <a:defRPr/>
            </a:pPr>
            <a:endParaRPr lang="en-US" altLang="en-US" dirty="0"/>
          </a:p>
        </p:txBody>
      </p:sp>
      <p:sp>
        <p:nvSpPr>
          <p:cNvPr id="1035" name="Rectangle 11"/>
          <p:cNvSpPr>
            <a:spLocks noChangeArrowheads="1"/>
          </p:cNvSpPr>
          <p:nvPr/>
        </p:nvSpPr>
        <p:spPr bwMode="auto">
          <a:xfrm>
            <a:off x="533400" y="533400"/>
            <a:ext cx="74613" cy="5943600"/>
          </a:xfrm>
          <a:prstGeom prst="rect">
            <a:avLst/>
          </a:prstGeom>
          <a:solidFill>
            <a:srgbClr val="D8A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u="sng">
                <a:solidFill>
                  <a:schemeClr val="tx1"/>
                </a:solidFill>
                <a:latin typeface="Arial" panose="020B0604020202020204" pitchFamily="34" charset="0"/>
              </a:defRPr>
            </a:lvl1pPr>
            <a:lvl2pPr marL="742950" indent="-285750">
              <a:defRPr sz="1400" u="sng">
                <a:solidFill>
                  <a:schemeClr val="tx1"/>
                </a:solidFill>
                <a:latin typeface="Arial" panose="020B0604020202020204" pitchFamily="34" charset="0"/>
              </a:defRPr>
            </a:lvl2pPr>
            <a:lvl3pPr marL="1143000" indent="-228600">
              <a:defRPr sz="1400" u="sng">
                <a:solidFill>
                  <a:schemeClr val="tx1"/>
                </a:solidFill>
                <a:latin typeface="Arial" panose="020B0604020202020204" pitchFamily="34" charset="0"/>
              </a:defRPr>
            </a:lvl3pPr>
            <a:lvl4pPr marL="1600200" indent="-228600">
              <a:defRPr sz="1400" u="sng">
                <a:solidFill>
                  <a:schemeClr val="tx1"/>
                </a:solidFill>
                <a:latin typeface="Arial" panose="020B0604020202020204" pitchFamily="34" charset="0"/>
              </a:defRPr>
            </a:lvl4pPr>
            <a:lvl5pPr marL="2057400" indent="-228600">
              <a:defRPr sz="1400" u="sng">
                <a:solidFill>
                  <a:schemeClr val="tx1"/>
                </a:solidFill>
                <a:latin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defRPr>
            </a:lvl9pPr>
          </a:lstStyle>
          <a:p>
            <a:pPr eaLnBrk="1" hangingPunct="1">
              <a:defRPr/>
            </a:pPr>
            <a:endParaRPr lang="en-US" altLang="en-US" dirty="0"/>
          </a:p>
        </p:txBody>
      </p:sp>
      <p:graphicFrame>
        <p:nvGraphicFramePr>
          <p:cNvPr id="1036" name="Object 14"/>
          <p:cNvGraphicFramePr>
            <a:graphicFrameLocks noChangeAspect="1"/>
          </p:cNvGraphicFramePr>
          <p:nvPr/>
        </p:nvGraphicFramePr>
        <p:xfrm>
          <a:off x="612775" y="6088063"/>
          <a:ext cx="1409700" cy="376237"/>
        </p:xfrm>
        <a:graphic>
          <a:graphicData uri="http://schemas.openxmlformats.org/presentationml/2006/ole">
            <mc:AlternateContent xmlns:mc="http://schemas.openxmlformats.org/markup-compatibility/2006">
              <mc:Choice xmlns:v="urn:schemas-microsoft-com:vml" Requires="v">
                <p:oleObj spid="_x0000_s1303" r:id="rId15" imgW="1816514" imgH="483137" progId="Word.Picture.8">
                  <p:embed/>
                </p:oleObj>
              </mc:Choice>
              <mc:Fallback>
                <p:oleObj r:id="rId15" imgW="1816514" imgH="483137" progId="Word.Picture.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2775" y="6088063"/>
                        <a:ext cx="14097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4036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itchFamily="34" charset="0"/>
        </a:defRPr>
      </a:lvl2pPr>
      <a:lvl3pPr algn="l" rtl="0" eaLnBrk="1" fontAlgn="base" hangingPunct="1">
        <a:spcBef>
          <a:spcPct val="0"/>
        </a:spcBef>
        <a:spcAft>
          <a:spcPct val="0"/>
        </a:spcAft>
        <a:defRPr sz="4400" b="1">
          <a:solidFill>
            <a:schemeClr val="tx2"/>
          </a:solidFill>
          <a:latin typeface="Arial" pitchFamily="34" charset="0"/>
        </a:defRPr>
      </a:lvl3pPr>
      <a:lvl4pPr algn="l" rtl="0" eaLnBrk="1" fontAlgn="base" hangingPunct="1">
        <a:spcBef>
          <a:spcPct val="0"/>
        </a:spcBef>
        <a:spcAft>
          <a:spcPct val="0"/>
        </a:spcAft>
        <a:defRPr sz="4400" b="1">
          <a:solidFill>
            <a:schemeClr val="tx2"/>
          </a:solidFill>
          <a:latin typeface="Arial" pitchFamily="34" charset="0"/>
        </a:defRPr>
      </a:lvl4pPr>
      <a:lvl5pPr algn="l" rtl="0" eaLnBrk="1" fontAlgn="base" hangingPunct="1">
        <a:spcBef>
          <a:spcPct val="0"/>
        </a:spcBef>
        <a:spcAft>
          <a:spcPct val="0"/>
        </a:spcAft>
        <a:defRPr sz="4400" b="1">
          <a:solidFill>
            <a:schemeClr val="tx2"/>
          </a:solidFill>
          <a:latin typeface="Arial" pitchFamily="34" charset="0"/>
        </a:defRPr>
      </a:lvl5pPr>
      <a:lvl6pPr marL="457200" algn="l" rtl="0" eaLnBrk="1" fontAlgn="base" hangingPunct="1">
        <a:spcBef>
          <a:spcPct val="0"/>
        </a:spcBef>
        <a:spcAft>
          <a:spcPct val="0"/>
        </a:spcAft>
        <a:defRPr sz="4400" b="1">
          <a:solidFill>
            <a:schemeClr val="tx2"/>
          </a:solidFill>
          <a:latin typeface="Arial" pitchFamily="34" charset="0"/>
        </a:defRPr>
      </a:lvl6pPr>
      <a:lvl7pPr marL="914400" algn="l" rtl="0" eaLnBrk="1" fontAlgn="base" hangingPunct="1">
        <a:spcBef>
          <a:spcPct val="0"/>
        </a:spcBef>
        <a:spcAft>
          <a:spcPct val="0"/>
        </a:spcAft>
        <a:defRPr sz="4400" b="1">
          <a:solidFill>
            <a:schemeClr val="tx2"/>
          </a:solidFill>
          <a:latin typeface="Arial" pitchFamily="34" charset="0"/>
        </a:defRPr>
      </a:lvl7pPr>
      <a:lvl8pPr marL="1371600" algn="l" rtl="0" eaLnBrk="1" fontAlgn="base" hangingPunct="1">
        <a:spcBef>
          <a:spcPct val="0"/>
        </a:spcBef>
        <a:spcAft>
          <a:spcPct val="0"/>
        </a:spcAft>
        <a:defRPr sz="4400" b="1">
          <a:solidFill>
            <a:schemeClr val="tx2"/>
          </a:solidFill>
          <a:latin typeface="Arial" pitchFamily="34" charset="0"/>
        </a:defRPr>
      </a:lvl8pPr>
      <a:lvl9pPr marL="1828800" algn="l" rtl="0" eaLnBrk="1" fontAlgn="base" hangingPunct="1">
        <a:spcBef>
          <a:spcPct val="0"/>
        </a:spcBef>
        <a:spcAft>
          <a:spcPct val="0"/>
        </a:spcAft>
        <a:defRPr sz="44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2057"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defRPr>
            </a:lvl1pPr>
            <a:extLst/>
          </a:lstStyle>
          <a:p>
            <a:pPr>
              <a:defRPr/>
            </a:pP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defRPr>
            </a:lvl1pPr>
            <a:extLst/>
          </a:lstStyle>
          <a:p>
            <a:pPr>
              <a:defRPr/>
            </a:pPr>
            <a:endParaRPr lang="en-US" dirty="0"/>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2F88D873-C556-4D34-B256-7D1FDA215974}" type="slidenum">
              <a:rPr lang="en-US" altLang="en-US"/>
              <a:pPr>
                <a:defRPr/>
              </a:pPr>
              <a:t>‹#›</a:t>
            </a:fld>
            <a:endParaRPr lang="en-US" alt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aphicFrame>
        <p:nvGraphicFramePr>
          <p:cNvPr id="2062" name="Object 14"/>
          <p:cNvGraphicFramePr>
            <a:graphicFrameLocks noChangeAspect="1"/>
          </p:cNvGraphicFramePr>
          <p:nvPr/>
        </p:nvGraphicFramePr>
        <p:xfrm>
          <a:off x="612775" y="6088063"/>
          <a:ext cx="1409700" cy="376237"/>
        </p:xfrm>
        <a:graphic>
          <a:graphicData uri="http://schemas.openxmlformats.org/presentationml/2006/ole">
            <mc:AlternateContent xmlns:mc="http://schemas.openxmlformats.org/markup-compatibility/2006">
              <mc:Choice xmlns:v="urn:schemas-microsoft-com:vml" Requires="v">
                <p:oleObj spid="_x0000_s2327" r:id="rId15" imgW="1816514" imgH="483137" progId="Word.Picture.8">
                  <p:embed/>
                </p:oleObj>
              </mc:Choice>
              <mc:Fallback>
                <p:oleObj r:id="rId15" imgW="1816514" imgH="483137" progId="Word.Picture.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2775" y="6088063"/>
                        <a:ext cx="14097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29288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itchFamily="34" charset="0"/>
        </a:defRPr>
      </a:lvl2pPr>
      <a:lvl3pPr algn="l" rtl="0" eaLnBrk="1" fontAlgn="base" hangingPunct="1">
        <a:spcBef>
          <a:spcPct val="0"/>
        </a:spcBef>
        <a:spcAft>
          <a:spcPct val="0"/>
        </a:spcAft>
        <a:defRPr sz="4300">
          <a:solidFill>
            <a:srgbClr val="572314"/>
          </a:solidFill>
          <a:latin typeface="Gill Sans MT" pitchFamily="34" charset="0"/>
        </a:defRPr>
      </a:lvl3pPr>
      <a:lvl4pPr algn="l" rtl="0" eaLnBrk="1" fontAlgn="base" hangingPunct="1">
        <a:spcBef>
          <a:spcPct val="0"/>
        </a:spcBef>
        <a:spcAft>
          <a:spcPct val="0"/>
        </a:spcAft>
        <a:defRPr sz="4300">
          <a:solidFill>
            <a:srgbClr val="572314"/>
          </a:solidFill>
          <a:latin typeface="Gill Sans MT" pitchFamily="34" charset="0"/>
        </a:defRPr>
      </a:lvl4pPr>
      <a:lvl5pPr algn="l" rtl="0" eaLnBrk="1" fontAlgn="base" hangingPunct="1">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file:///C:\Forms\cupe%2520logo.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source=images&amp;cd=&amp;cad=rja&amp;uact=8&amp;ved=2ahUKEwj6l_bUz6vbAhWk3YMKHW1tAicQjRx6BAgBEAU&amp;url=https://cupe.ca/stop-harassment-guide-cupe-locals&amp;psig=AOvVaw2DB9KCfQ3nA3-OTC48cwLu&amp;ust=1527707388545152"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worksafebc.com/en/law-policy/occupational-health-safety/searchable-ohs-regulation/ohs-regulation/part-04-general-conditions#SectionNumber:4.21"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comments" Target="../comments/comment2.xml"/><Relationship Id="rId5" Type="http://schemas.openxmlformats.org/officeDocument/2006/relationships/hyperlink" Target="https://www.worksafebc.com/en/law-policy/occupational-health-safety/searchable-ohs-regulation/ohs-regulation/part-04-general-conditions#SectionNumber:4.23" TargetMode="External"/><Relationship Id="rId4" Type="http://schemas.openxmlformats.org/officeDocument/2006/relationships/hyperlink" Target="https://www.worksafebc.com/en/law-policy/occupational-health-safety/searchable-ohs-regulation/ohs-regulation/part-04-general-conditions#SectionNumber:4.2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worksafebc.com/en/law-policy/occupational-health-safety/searchable-ohs-regulation/ohs-policies/policies-for-the-workers-compensation-act#SectionNumber:D4-140-1"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www.worksafebc.com/en/law-policy/occupational-health-safety/searchable-ohs-regulation/ohs-policies/policies-for-the-workers-compensation-act#SectionNumber:D6-153-1" TargetMode="External"/><Relationship Id="rId4" Type="http://schemas.openxmlformats.org/officeDocument/2006/relationships/hyperlink" Target="https://www.worksafebc.com/en/law-policy/occupational-health-safety/searchable-ohs-regulation/ohs-policies/policies-for-the-workers-compensation-act#74CD399816784D51947BA3A684CD839C"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url?sa=i&amp;source=images&amp;cd=&amp;cad=rja&amp;uact=8&amp;ved=2ahUKEwjEsPiPzavbAhUNo4MKHapXAHkQjRx6BAgBEAU&amp;url=https://cupe.ca/orders/preventing-violence-and-harassment-workplace-guidelines&amp;psig=AOvVaw2gg0ZaPBwdCG2FtJ9wdSuz&amp;ust=1527706707186883"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916832"/>
            <a:ext cx="7781121" cy="2016224"/>
          </a:xfrm>
        </p:spPr>
        <p:txBody>
          <a:bodyPr>
            <a:noAutofit/>
          </a:bodyPr>
          <a:lstStyle/>
          <a:p>
            <a:pPr algn="ctr"/>
            <a:r>
              <a:rPr lang="en-CA" sz="4800" b="1" i="1" dirty="0">
                <a:solidFill>
                  <a:srgbClr val="FF0000"/>
                </a:solidFill>
                <a:latin typeface="Arial" panose="020B0604020202020204" pitchFamily="34" charset="0"/>
                <a:ea typeface="Tahoma" panose="020B0604030504040204" pitchFamily="34" charset="0"/>
                <a:cs typeface="Arial" panose="020B0604020202020204" pitchFamily="34" charset="0"/>
              </a:rPr>
              <a:t>Violence</a:t>
            </a:r>
            <a:r>
              <a:rPr lang="en-CA" sz="3600" b="1" i="1"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CA" sz="5400" b="1" i="1" dirty="0">
                <a:solidFill>
                  <a:srgbClr val="FF0000"/>
                </a:solidFill>
                <a:latin typeface="Calibri" panose="020F0502020204030204" pitchFamily="34" charset="0"/>
                <a:ea typeface="Tahoma" panose="020B0604030504040204" pitchFamily="34" charset="0"/>
                <a:cs typeface="Calibri" panose="020F0502020204030204" pitchFamily="34" charset="0"/>
              </a:rPr>
              <a:t>in the Workplace</a:t>
            </a:r>
            <a:br>
              <a:rPr lang="en-CA" sz="3600" b="1" i="1" dirty="0">
                <a:solidFill>
                  <a:srgbClr val="FF0000"/>
                </a:solidFill>
                <a:latin typeface="Calibri" panose="020F0502020204030204" pitchFamily="34" charset="0"/>
                <a:ea typeface="Tahoma" panose="020B0604030504040204" pitchFamily="34" charset="0"/>
                <a:cs typeface="Calibri" panose="020F0502020204030204" pitchFamily="34" charset="0"/>
              </a:rPr>
            </a:br>
            <a:r>
              <a:rPr lang="en-CA" sz="3200" b="1" i="1" dirty="0">
                <a:solidFill>
                  <a:schemeClr val="accent1"/>
                </a:solidFill>
                <a:latin typeface="Calibri" panose="020F0502020204030204" pitchFamily="34" charset="0"/>
                <a:ea typeface="Tahoma" panose="020B0604030504040204" pitchFamily="34" charset="0"/>
                <a:cs typeface="Calibri" panose="020F0502020204030204" pitchFamily="34" charset="0"/>
              </a:rPr>
              <a:t>Negotiating Collective Agreement Language </a:t>
            </a:r>
            <a:br>
              <a:rPr lang="en-CA" sz="3200" b="1" i="1" dirty="0">
                <a:solidFill>
                  <a:schemeClr val="accent1"/>
                </a:solidFill>
                <a:latin typeface="Calibri" panose="020F0502020204030204" pitchFamily="34" charset="0"/>
                <a:ea typeface="Tahoma" panose="020B0604030504040204" pitchFamily="34" charset="0"/>
                <a:cs typeface="Calibri" panose="020F0502020204030204" pitchFamily="34" charset="0"/>
              </a:rPr>
            </a:br>
            <a:r>
              <a:rPr lang="en-CA" sz="3200" b="1" i="1" dirty="0">
                <a:solidFill>
                  <a:schemeClr val="accent1"/>
                </a:solidFill>
                <a:latin typeface="Calibri" panose="020F0502020204030204" pitchFamily="34" charset="0"/>
                <a:ea typeface="Tahoma" panose="020B0604030504040204" pitchFamily="34" charset="0"/>
                <a:cs typeface="Calibri" panose="020F0502020204030204" pitchFamily="34" charset="0"/>
              </a:rPr>
              <a:t>Version 3 – Winter 2020 </a:t>
            </a:r>
          </a:p>
        </p:txBody>
      </p:sp>
      <p:sp>
        <p:nvSpPr>
          <p:cNvPr id="3" name="Subtitle 2"/>
          <p:cNvSpPr>
            <a:spLocks noGrp="1"/>
          </p:cNvSpPr>
          <p:nvPr>
            <p:ph type="subTitle" idx="1"/>
          </p:nvPr>
        </p:nvSpPr>
        <p:spPr>
          <a:xfrm>
            <a:off x="1259633" y="4077072"/>
            <a:ext cx="7637106" cy="1944216"/>
          </a:xfrm>
        </p:spPr>
        <p:txBody>
          <a:bodyPr>
            <a:normAutofit/>
          </a:bodyPr>
          <a:lstStyle/>
          <a:p>
            <a:pPr algn="ctr"/>
            <a:r>
              <a:rPr lang="en-CA" sz="2000" dirty="0">
                <a:latin typeface="Calibri" pitchFamily="34" charset="0"/>
                <a:cs typeface="Arial" charset="0"/>
              </a:rPr>
              <a:t>Tom McKenna </a:t>
            </a:r>
          </a:p>
          <a:p>
            <a:pPr algn="ctr"/>
            <a:r>
              <a:rPr lang="en-CA" sz="2000" dirty="0">
                <a:latin typeface="Calibri" pitchFamily="34" charset="0"/>
                <a:cs typeface="Arial" charset="0"/>
              </a:rPr>
              <a:t>CUPE National Health and Safety Representative </a:t>
            </a:r>
            <a:endParaRPr lang="en-CA" sz="2000" dirty="0">
              <a:solidFill>
                <a:schemeClr val="tx1"/>
              </a:solidFill>
              <a:latin typeface="Calibri" panose="020F0502020204030204" pitchFamily="34" charset="0"/>
            </a:endParaRPr>
          </a:p>
          <a:p>
            <a:pPr algn="ctr"/>
            <a:r>
              <a:rPr lang="en-CA" sz="1300" dirty="0">
                <a:solidFill>
                  <a:schemeClr val="tx1"/>
                </a:solidFill>
                <a:latin typeface="Calibri" panose="020F0502020204030204" pitchFamily="34" charset="0"/>
              </a:rPr>
              <a:t>Nothing in this presentation supersedes the Legislation, Regulations and Policy. There may also be Collective Agreement rights and obligations. </a:t>
            </a:r>
            <a:r>
              <a:rPr lang="en-CA" altLang="en-US" sz="1300" dirty="0">
                <a:latin typeface="Calibri" panose="020F0502020204030204" pitchFamily="34" charset="0"/>
                <a:cs typeface="Arial" panose="020B0604020202020204" pitchFamily="34" charset="0"/>
              </a:rPr>
              <a:t>This information is not legal, treatment or counselling advice.  This information is for CUPE use only, cannot be used in any other proceeding and is without prejudice and precedent to any labour relations matter, bargaining, grievance, or arbitration.  Each case is subject to the fact pattern and to the changing jurisprudence. Always adhere to Human Rights and to Privacy legislation. </a:t>
            </a:r>
            <a:endParaRPr lang="en-CA" sz="1300" b="1" dirty="0">
              <a:solidFill>
                <a:schemeClr val="tx1"/>
              </a:solidFill>
              <a:latin typeface="Calibri" panose="020F0502020204030204" pitchFamily="34" charset="0"/>
            </a:endParaRPr>
          </a:p>
        </p:txBody>
      </p:sp>
      <p:pic>
        <p:nvPicPr>
          <p:cNvPr id="4" name="Picture 10" descr="C:\Forms\cupe%20log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5617" y="116632"/>
            <a:ext cx="781012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10</a:t>
            </a:fld>
            <a:endParaRPr lang="en-CA" dirty="0"/>
          </a:p>
        </p:txBody>
      </p:sp>
      <p:sp>
        <p:nvSpPr>
          <p:cNvPr id="10" name="Oval 9">
            <a:extLst>
              <a:ext uri="{FF2B5EF4-FFF2-40B4-BE49-F238E27FC236}">
                <a16:creationId xmlns:a16="http://schemas.microsoft.com/office/drawing/2014/main" id="{7E27B588-6038-4BBA-87C7-E5A660E17826}"/>
              </a:ext>
            </a:extLst>
          </p:cNvPr>
          <p:cNvSpPr/>
          <p:nvPr/>
        </p:nvSpPr>
        <p:spPr>
          <a:xfrm>
            <a:off x="3059832" y="5085184"/>
            <a:ext cx="770384" cy="98640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 name="Picture 1">
            <a:extLst>
              <a:ext uri="{FF2B5EF4-FFF2-40B4-BE49-F238E27FC236}">
                <a16:creationId xmlns:a16="http://schemas.microsoft.com/office/drawing/2014/main" id="{70C7EFC8-8CC8-45BA-BB10-C3018A0B93D4}"/>
              </a:ext>
            </a:extLst>
          </p:cNvPr>
          <p:cNvPicPr>
            <a:picLocks noChangeAspect="1"/>
          </p:cNvPicPr>
          <p:nvPr/>
        </p:nvPicPr>
        <p:blipFill rotWithShape="1">
          <a:blip r:embed="rId2"/>
          <a:srcRect l="4420" t="14919" r="11595" b="8832"/>
          <a:stretch/>
        </p:blipFill>
        <p:spPr>
          <a:xfrm>
            <a:off x="1619672" y="1268760"/>
            <a:ext cx="6912768" cy="4184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59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483" y="116632"/>
            <a:ext cx="7499350" cy="1143000"/>
          </a:xfrm>
        </p:spPr>
        <p:txBody>
          <a:bodyPr>
            <a:normAutofit/>
          </a:bodyPr>
          <a:lstStyle/>
          <a:p>
            <a:pPr algn="ctr"/>
            <a:r>
              <a:rPr lang="en-CA" sz="2800" b="1" dirty="0">
                <a:solidFill>
                  <a:srgbClr val="0070C0"/>
                </a:solidFill>
                <a:effectLst/>
              </a:rPr>
              <a:t>Introduction cont’d.</a:t>
            </a:r>
            <a:endParaRPr lang="en-US" sz="2800" b="1" dirty="0">
              <a:solidFill>
                <a:srgbClr val="0070C0"/>
              </a:solidFill>
              <a:effectLst/>
            </a:endParaRPr>
          </a:p>
        </p:txBody>
      </p:sp>
      <p:sp>
        <p:nvSpPr>
          <p:cNvPr id="3" name="Content Placeholder 2"/>
          <p:cNvSpPr>
            <a:spLocks noGrp="1"/>
          </p:cNvSpPr>
          <p:nvPr>
            <p:ph idx="1"/>
          </p:nvPr>
        </p:nvSpPr>
        <p:spPr>
          <a:xfrm>
            <a:off x="1187624" y="1259632"/>
            <a:ext cx="7715374" cy="4800600"/>
          </a:xfrm>
        </p:spPr>
        <p:txBody>
          <a:bodyPr>
            <a:normAutofit/>
          </a:bodyPr>
          <a:lstStyle/>
          <a:p>
            <a:r>
              <a:rPr lang="en-CA" sz="2400" dirty="0">
                <a:solidFill>
                  <a:srgbClr val="FF0000"/>
                </a:solidFill>
              </a:rPr>
              <a:t>Always c</a:t>
            </a:r>
            <a:r>
              <a:rPr lang="en-CA" sz="2400" dirty="0">
                <a:solidFill>
                  <a:srgbClr val="FF0000"/>
                </a:solidFill>
                <a:effectLst/>
              </a:rPr>
              <a:t>heck the WorkSafeBC website for the most current Legislation, Regulations, Policies, Guidelines and Practice Directives. They change often.</a:t>
            </a:r>
          </a:p>
          <a:p>
            <a:pPr marL="82550" indent="0">
              <a:buNone/>
            </a:pPr>
            <a:endParaRPr lang="en-CA" sz="800" dirty="0">
              <a:solidFill>
                <a:srgbClr val="FF0000"/>
              </a:solidFill>
              <a:effectLst/>
            </a:endParaRPr>
          </a:p>
          <a:p>
            <a:r>
              <a:rPr lang="en-CA" sz="2400" dirty="0">
                <a:solidFill>
                  <a:srgbClr val="FF0000"/>
                </a:solidFill>
                <a:effectLst/>
              </a:rPr>
              <a:t>Ensure that your CUPE National Representative is updated and involved at all levels of Occupational Health and Safety, Labour Relations and Collective Bargaining. </a:t>
            </a:r>
          </a:p>
          <a:p>
            <a:pPr marL="82550" indent="0">
              <a:buNone/>
            </a:pPr>
            <a:endParaRPr lang="en-CA" sz="800" dirty="0">
              <a:solidFill>
                <a:srgbClr val="FF0000"/>
              </a:solidFill>
            </a:endParaRPr>
          </a:p>
          <a:p>
            <a:r>
              <a:rPr lang="en-CA" sz="2400" dirty="0">
                <a:solidFill>
                  <a:srgbClr val="FF0000"/>
                </a:solidFill>
              </a:rPr>
              <a:t>If there are overlapping Collective Agreement, Human Rights, WorkSafeBC, Disability Plan and other requirements, how will these be coordinated?</a:t>
            </a:r>
            <a:endParaRPr lang="en-CA" sz="2400" dirty="0">
              <a:solidFill>
                <a:srgbClr val="FF0000"/>
              </a:solidFill>
              <a:effectLst/>
            </a:endParaRPr>
          </a:p>
          <a:p>
            <a:pPr marL="82550" indent="0">
              <a:buNone/>
            </a:pP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11</a:t>
            </a:fld>
            <a:endParaRPr lang="en-CA" dirty="0"/>
          </a:p>
        </p:txBody>
      </p:sp>
    </p:spTree>
    <p:extLst>
      <p:ext uri="{BB962C8B-B14F-4D97-AF65-F5344CB8AC3E}">
        <p14:creationId xmlns:p14="http://schemas.microsoft.com/office/powerpoint/2010/main" val="13791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12</a:t>
            </a:fld>
            <a:endParaRPr lang="en-CA" dirty="0"/>
          </a:p>
        </p:txBody>
      </p:sp>
      <p:sp>
        <p:nvSpPr>
          <p:cNvPr id="10" name="Oval 9">
            <a:extLst>
              <a:ext uri="{FF2B5EF4-FFF2-40B4-BE49-F238E27FC236}">
                <a16:creationId xmlns:a16="http://schemas.microsoft.com/office/drawing/2014/main" id="{7E27B588-6038-4BBA-87C7-E5A660E17826}"/>
              </a:ext>
            </a:extLst>
          </p:cNvPr>
          <p:cNvSpPr/>
          <p:nvPr/>
        </p:nvSpPr>
        <p:spPr>
          <a:xfrm>
            <a:off x="3059832" y="5085184"/>
            <a:ext cx="770384" cy="98640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FAA44050-3FD2-4CC1-B5CE-E42B4425A21D}"/>
              </a:ext>
            </a:extLst>
          </p:cNvPr>
          <p:cNvPicPr/>
          <p:nvPr/>
        </p:nvPicPr>
        <p:blipFill rotWithShape="1">
          <a:blip r:embed="rId2"/>
          <a:srcRect l="31541" t="14030" r="33230" b="15214"/>
          <a:stretch/>
        </p:blipFill>
        <p:spPr bwMode="auto">
          <a:xfrm>
            <a:off x="2627784" y="786408"/>
            <a:ext cx="4856450" cy="5554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502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16632"/>
            <a:ext cx="7499350" cy="1143000"/>
          </a:xfrm>
        </p:spPr>
        <p:txBody>
          <a:bodyPr>
            <a:normAutofit/>
          </a:bodyPr>
          <a:lstStyle/>
          <a:p>
            <a:pPr algn="ctr"/>
            <a:r>
              <a:rPr lang="en-CA" sz="2800" b="1" dirty="0">
                <a:solidFill>
                  <a:srgbClr val="0070C0"/>
                </a:solidFill>
                <a:effectLst/>
              </a:rPr>
              <a:t>Introduction cont’d.</a:t>
            </a:r>
            <a:endParaRPr lang="en-US" sz="2800" b="1" dirty="0">
              <a:solidFill>
                <a:srgbClr val="0070C0"/>
              </a:solidFill>
              <a:effectLst/>
            </a:endParaRPr>
          </a:p>
        </p:txBody>
      </p:sp>
      <p:sp>
        <p:nvSpPr>
          <p:cNvPr id="3" name="Content Placeholder 2"/>
          <p:cNvSpPr>
            <a:spLocks noGrp="1"/>
          </p:cNvSpPr>
          <p:nvPr>
            <p:ph idx="1"/>
          </p:nvPr>
        </p:nvSpPr>
        <p:spPr>
          <a:xfrm>
            <a:off x="1114424" y="1259632"/>
            <a:ext cx="7850063" cy="4800600"/>
          </a:xfrm>
        </p:spPr>
        <p:txBody>
          <a:bodyPr/>
          <a:lstStyle/>
          <a:p>
            <a:pPr marL="82550" indent="0">
              <a:buNone/>
            </a:pPr>
            <a:endParaRPr lang="en-CA" sz="2400" dirty="0">
              <a:solidFill>
                <a:srgbClr val="FF0000"/>
              </a:solidFill>
              <a:effectLst/>
            </a:endParaRPr>
          </a:p>
          <a:p>
            <a:pPr marL="82550" indent="0">
              <a:buNone/>
            </a:pPr>
            <a:r>
              <a:rPr lang="en-CA" sz="2400" dirty="0">
                <a:solidFill>
                  <a:srgbClr val="FF0000"/>
                </a:solidFill>
                <a:effectLst/>
              </a:rPr>
              <a:t>Remember:</a:t>
            </a:r>
          </a:p>
          <a:p>
            <a:pPr marL="82550" indent="0">
              <a:buNone/>
            </a:pPr>
            <a:endParaRPr lang="en-CA" sz="800" dirty="0">
              <a:solidFill>
                <a:srgbClr val="FF0000"/>
              </a:solidFill>
              <a:effectLst/>
            </a:endParaRPr>
          </a:p>
          <a:p>
            <a:pPr>
              <a:buFont typeface="Wingdings" panose="05000000000000000000" pitchFamily="2" charset="2"/>
              <a:buChar char="q"/>
            </a:pPr>
            <a:r>
              <a:rPr lang="en-CA" sz="2400" dirty="0">
                <a:solidFill>
                  <a:srgbClr val="FF0000"/>
                </a:solidFill>
                <a:effectLst/>
              </a:rPr>
              <a:t>It is often within the exclusive and / or concurrent jurisdiction of WorkSafeBC to address Claims and Prevention issues.  </a:t>
            </a:r>
            <a:r>
              <a:rPr lang="en-CA" sz="2400" dirty="0">
                <a:solidFill>
                  <a:srgbClr val="FF0000"/>
                </a:solidFill>
              </a:rPr>
              <a:t>There have been at least 3 key arbitration decisions. Be careful of this when filing grievances and determining who has jurisdiction.  Always speak with your CUPE National Representative. </a:t>
            </a:r>
          </a:p>
          <a:p>
            <a:pPr marL="82550" indent="0">
              <a:buNone/>
            </a:pPr>
            <a:endParaRPr lang="en-CA" sz="24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F6EF28B-1B0F-4051-A930-BF767E64632F}" type="slidenum">
              <a:rPr lang="en-CA" smtClean="0"/>
              <a:pPr/>
              <a:t>13</a:t>
            </a:fld>
            <a:endParaRPr lang="en-CA" dirty="0"/>
          </a:p>
        </p:txBody>
      </p:sp>
    </p:spTree>
    <p:extLst>
      <p:ext uri="{BB962C8B-B14F-4D97-AF65-F5344CB8AC3E}">
        <p14:creationId xmlns:p14="http://schemas.microsoft.com/office/powerpoint/2010/main" val="329978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82513"/>
            <a:ext cx="7848872" cy="1066800"/>
          </a:xfrm>
        </p:spPr>
        <p:txBody>
          <a:bodyPr>
            <a:normAutofit fontScale="90000"/>
          </a:bodyPr>
          <a:lstStyle/>
          <a:p>
            <a:pPr algn="ctr"/>
            <a:br>
              <a:rPr lang="en-US" b="1" dirty="0">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Violence Statistics</a:t>
            </a:r>
            <a:br>
              <a:rPr lang="en-US" b="1" dirty="0">
                <a:solidFill>
                  <a:srgbClr val="0070C0"/>
                </a:solidFill>
                <a:effectLst>
                  <a:outerShdw blurRad="38100" dist="38100" dir="2700000" algn="tl">
                    <a:srgbClr val="000000">
                      <a:alpha val="43137"/>
                    </a:srgbClr>
                  </a:outerShdw>
                </a:effectLst>
                <a:latin typeface="Calibri" panose="020F0502020204030204" pitchFamily="34" charset="0"/>
              </a:rPr>
            </a:br>
            <a:endParaRPr lang="en-CA" dirty="0">
              <a:solidFill>
                <a:srgbClr val="0070C0"/>
              </a:solidFill>
              <a:effectLst>
                <a:outerShdw blurRad="38100" dist="38100" dir="2700000" algn="tl">
                  <a:srgbClr val="000000">
                    <a:alpha val="43137"/>
                  </a:srgbClr>
                </a:outerShdw>
              </a:effectLst>
              <a:latin typeface="Calibri" panose="020F0502020204030204" pitchFamily="34" charset="0"/>
            </a:endParaRPr>
          </a:p>
        </p:txBody>
      </p:sp>
      <p:sp>
        <p:nvSpPr>
          <p:cNvPr id="2" name="Content Placeholder 1"/>
          <p:cNvSpPr>
            <a:spLocks noGrp="1"/>
          </p:cNvSpPr>
          <p:nvPr>
            <p:ph idx="1"/>
          </p:nvPr>
        </p:nvSpPr>
        <p:spPr>
          <a:xfrm>
            <a:off x="1187624" y="1412776"/>
            <a:ext cx="7776864" cy="4464496"/>
          </a:xfrm>
        </p:spPr>
        <p:txBody>
          <a:bodyPr>
            <a:normAutofit/>
          </a:bodyPr>
          <a:lstStyle/>
          <a:p>
            <a:pPr marL="566928" indent="-457200"/>
            <a:r>
              <a:rPr lang="en-CA" sz="2400" dirty="0">
                <a:solidFill>
                  <a:srgbClr val="FF0000"/>
                </a:solidFill>
                <a:effectLst/>
              </a:rPr>
              <a:t>Violence is increasing across Canada, especially in K-12. </a:t>
            </a:r>
          </a:p>
          <a:p>
            <a:pPr marL="109728" indent="0">
              <a:buNone/>
            </a:pPr>
            <a:endParaRPr lang="en-CA" sz="800" dirty="0">
              <a:solidFill>
                <a:srgbClr val="FF0000"/>
              </a:solidFill>
            </a:endParaRPr>
          </a:p>
          <a:p>
            <a:pPr marL="566928" indent="-457200"/>
            <a:r>
              <a:rPr lang="en-CA" sz="2400" dirty="0">
                <a:solidFill>
                  <a:srgbClr val="FF0000"/>
                </a:solidFill>
              </a:rPr>
              <a:t>WorkSafeBC statistics show that only a small number of serious injury claims result from violence – however, </a:t>
            </a:r>
            <a:r>
              <a:rPr lang="en-CA" sz="2400" dirty="0">
                <a:solidFill>
                  <a:srgbClr val="FF0000"/>
                </a:solidFill>
                <a:effectLst/>
              </a:rPr>
              <a:t>this does not reflect non-serious injury claims, bullying and harassment, claims that were not filed / unreported claims, etc. Under-reporting is rampant – especially by workers in precarious employment and in K-12 in general.</a:t>
            </a:r>
          </a:p>
          <a:p>
            <a:pPr marL="109728" indent="0">
              <a:buNone/>
            </a:pPr>
            <a:endParaRPr lang="en-CA" sz="800" dirty="0">
              <a:effectLst/>
            </a:endParaRPr>
          </a:p>
          <a:p>
            <a:pPr marL="566928" indent="-457200"/>
            <a:r>
              <a:rPr lang="en-CA" sz="2400" dirty="0">
                <a:solidFill>
                  <a:srgbClr val="FF0000"/>
                </a:solidFill>
                <a:effectLst/>
              </a:rPr>
              <a:t>Healthcare, Education / K-12, and Social Services all having much higher levels of violence. </a:t>
            </a:r>
            <a:r>
              <a:rPr lang="en-CA" sz="2400" dirty="0">
                <a:solidFill>
                  <a:srgbClr val="FF0000"/>
                </a:solidFill>
              </a:rPr>
              <a:t> </a:t>
            </a:r>
            <a:endParaRPr lang="en-CA"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F6EF28B-1B0F-4051-A930-BF767E64632F}" type="slidenum">
              <a:rPr lang="en-CA" smtClean="0"/>
              <a:pPr/>
              <a:t>14</a:t>
            </a:fld>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82513"/>
            <a:ext cx="7848872" cy="1066800"/>
          </a:xfrm>
        </p:spPr>
        <p:txBody>
          <a:bodyPr>
            <a:normAutofit fontScale="90000"/>
          </a:bodyPr>
          <a:lstStyle/>
          <a:p>
            <a:pPr algn="ctr"/>
            <a:br>
              <a:rPr lang="en-US" b="1" dirty="0">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Violence Statistics cont’d.</a:t>
            </a:r>
            <a:br>
              <a:rPr lang="en-US" b="1" dirty="0">
                <a:effectLst>
                  <a:outerShdw blurRad="38100" dist="38100" dir="2700000" algn="tl">
                    <a:srgbClr val="000000">
                      <a:alpha val="43137"/>
                    </a:srgbClr>
                  </a:outerShdw>
                </a:effectLst>
                <a:latin typeface="Calibri" panose="020F0502020204030204" pitchFamily="34" charset="0"/>
              </a:rPr>
            </a:br>
            <a:endParaRPr lang="en-CA" dirty="0">
              <a:effectLst>
                <a:outerShdw blurRad="38100" dist="38100" dir="2700000" algn="tl">
                  <a:srgbClr val="000000">
                    <a:alpha val="43137"/>
                  </a:srgbClr>
                </a:outerShdw>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F6EF28B-1B0F-4051-A930-BF767E64632F}" type="slidenum">
              <a:rPr lang="en-CA" smtClean="0"/>
              <a:pPr/>
              <a:t>15</a:t>
            </a:fld>
            <a:endParaRPr lang="en-CA" dirty="0"/>
          </a:p>
        </p:txBody>
      </p:sp>
      <p:pic>
        <p:nvPicPr>
          <p:cNvPr id="5" name="Content Placeholder 3">
            <a:extLst>
              <a:ext uri="{FF2B5EF4-FFF2-40B4-BE49-F238E27FC236}">
                <a16:creationId xmlns:a16="http://schemas.microsoft.com/office/drawing/2014/main" id="{40CEDDDC-753E-4CAD-A910-67D550A00676}"/>
              </a:ext>
            </a:extLst>
          </p:cNvPr>
          <p:cNvPicPr>
            <a:picLocks noGrp="1"/>
          </p:cNvPicPr>
          <p:nvPr>
            <p:ph idx="1"/>
          </p:nvPr>
        </p:nvPicPr>
        <p:blipFill rotWithShape="1">
          <a:blip r:embed="rId3"/>
          <a:srcRect l="18204" t="26326" r="29938" b="4573"/>
          <a:stretch/>
        </p:blipFill>
        <p:spPr bwMode="auto">
          <a:xfrm>
            <a:off x="2098146" y="1412875"/>
            <a:ext cx="5955770" cy="4464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65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82513"/>
            <a:ext cx="7848872" cy="1066800"/>
          </a:xfrm>
        </p:spPr>
        <p:txBody>
          <a:bodyPr>
            <a:normAutofit fontScale="90000"/>
          </a:bodyPr>
          <a:lstStyle/>
          <a:p>
            <a:pPr algn="ctr"/>
            <a:br>
              <a:rPr lang="en-US" b="1" dirty="0">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Violence Statistics cont’d.</a:t>
            </a:r>
            <a:br>
              <a:rPr lang="en-US" sz="3100" b="1" dirty="0">
                <a:effectLst/>
                <a:latin typeface="Calibri" panose="020F0502020204030204" pitchFamily="34" charset="0"/>
              </a:rPr>
            </a:br>
            <a:endParaRPr lang="en-CA" sz="3100" dirty="0">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F6EF28B-1B0F-4051-A930-BF767E64632F}" type="slidenum">
              <a:rPr lang="en-CA" smtClean="0"/>
              <a:pPr/>
              <a:t>16</a:t>
            </a:fld>
            <a:endParaRPr lang="en-CA" dirty="0"/>
          </a:p>
        </p:txBody>
      </p:sp>
      <p:sp>
        <p:nvSpPr>
          <p:cNvPr id="4" name="Content Placeholder 3">
            <a:extLst>
              <a:ext uri="{FF2B5EF4-FFF2-40B4-BE49-F238E27FC236}">
                <a16:creationId xmlns:a16="http://schemas.microsoft.com/office/drawing/2014/main" id="{9BB9891B-B696-44CB-A549-1DC9EBE588D0}"/>
              </a:ext>
            </a:extLst>
          </p:cNvPr>
          <p:cNvSpPr>
            <a:spLocks noGrp="1"/>
          </p:cNvSpPr>
          <p:nvPr>
            <p:ph idx="1"/>
          </p:nvPr>
        </p:nvSpPr>
        <p:spPr/>
        <p:txBody>
          <a:bodyPr/>
          <a:lstStyle/>
          <a:p>
            <a:r>
              <a:rPr lang="en-CA" sz="2400" dirty="0">
                <a:solidFill>
                  <a:srgbClr val="FF0000"/>
                </a:solidFill>
                <a:effectLst/>
              </a:rPr>
              <a:t>The overall injury rate, all causes, has been increasing in Education, </a:t>
            </a:r>
            <a:r>
              <a:rPr lang="en-CA" sz="2400" dirty="0">
                <a:solidFill>
                  <a:srgbClr val="FF0000"/>
                </a:solidFill>
              </a:rPr>
              <a:t>as per the most recent WorkSafeBC data:</a:t>
            </a:r>
          </a:p>
          <a:p>
            <a:pPr marL="82550" indent="0">
              <a:buNone/>
            </a:pPr>
            <a:endParaRPr lang="en-CA" dirty="0"/>
          </a:p>
        </p:txBody>
      </p:sp>
      <p:pic>
        <p:nvPicPr>
          <p:cNvPr id="8" name="Picture 7">
            <a:extLst>
              <a:ext uri="{FF2B5EF4-FFF2-40B4-BE49-F238E27FC236}">
                <a16:creationId xmlns:a16="http://schemas.microsoft.com/office/drawing/2014/main" id="{73C740BF-94FB-49FF-9656-F329A7106250}"/>
              </a:ext>
            </a:extLst>
          </p:cNvPr>
          <p:cNvPicPr/>
          <p:nvPr/>
        </p:nvPicPr>
        <p:blipFill rotWithShape="1">
          <a:blip r:embed="rId3"/>
          <a:srcRect l="30722" t="25332" r="4778" b="10834"/>
          <a:stretch/>
        </p:blipFill>
        <p:spPr bwMode="auto">
          <a:xfrm>
            <a:off x="2199258" y="2420888"/>
            <a:ext cx="5971034" cy="3884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703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82513"/>
            <a:ext cx="7848872" cy="1066800"/>
          </a:xfrm>
        </p:spPr>
        <p:txBody>
          <a:bodyPr>
            <a:normAutofit fontScale="90000"/>
          </a:bodyPr>
          <a:lstStyle/>
          <a:p>
            <a:pPr algn="ctr"/>
            <a:br>
              <a:rPr lang="en-US" b="1" dirty="0">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Violence Statistics cont’d.</a:t>
            </a:r>
            <a:br>
              <a:rPr lang="en-US" sz="3100" b="1" dirty="0">
                <a:solidFill>
                  <a:srgbClr val="0070C0"/>
                </a:solidFill>
                <a:effectLst/>
                <a:latin typeface="Calibri" panose="020F0502020204030204" pitchFamily="34" charset="0"/>
              </a:rPr>
            </a:br>
            <a:endParaRPr lang="en-CA" sz="3100" dirty="0">
              <a:solidFill>
                <a:srgbClr val="0070C0"/>
              </a:solidFill>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F6EF28B-1B0F-4051-A930-BF767E64632F}" type="slidenum">
              <a:rPr lang="en-CA" smtClean="0"/>
              <a:pPr/>
              <a:t>17</a:t>
            </a:fld>
            <a:endParaRPr lang="en-CA" dirty="0"/>
          </a:p>
        </p:txBody>
      </p:sp>
      <p:sp>
        <p:nvSpPr>
          <p:cNvPr id="4" name="Content Placeholder 3">
            <a:extLst>
              <a:ext uri="{FF2B5EF4-FFF2-40B4-BE49-F238E27FC236}">
                <a16:creationId xmlns:a16="http://schemas.microsoft.com/office/drawing/2014/main" id="{9BB9891B-B696-44CB-A549-1DC9EBE588D0}"/>
              </a:ext>
            </a:extLst>
          </p:cNvPr>
          <p:cNvSpPr>
            <a:spLocks noGrp="1"/>
          </p:cNvSpPr>
          <p:nvPr>
            <p:ph idx="1"/>
          </p:nvPr>
        </p:nvSpPr>
        <p:spPr/>
        <p:txBody>
          <a:bodyPr/>
          <a:lstStyle/>
          <a:p>
            <a:r>
              <a:rPr lang="en-CA" sz="2400" dirty="0">
                <a:solidFill>
                  <a:srgbClr val="FF0000"/>
                </a:solidFill>
              </a:rPr>
              <a:t>Health care workers suffer a greater number of time-loss injuries due to violence than any other occupation</a:t>
            </a:r>
            <a:r>
              <a:rPr lang="en-CA" sz="2400" dirty="0"/>
              <a:t>.</a:t>
            </a:r>
          </a:p>
          <a:p>
            <a:pPr marL="82550" indent="0">
              <a:buNone/>
            </a:pPr>
            <a:r>
              <a:rPr lang="en-CA" sz="800" dirty="0"/>
              <a:t> </a:t>
            </a:r>
          </a:p>
          <a:p>
            <a:r>
              <a:rPr lang="en-CA" sz="2400" dirty="0"/>
              <a:t>Healthcare and Social Services account for the majority of the time-loss claims as per WorkSafeBC for all types of injuries – not just violence. </a:t>
            </a:r>
          </a:p>
          <a:p>
            <a:pPr marL="82550" indent="0">
              <a:buNone/>
            </a:pPr>
            <a:endParaRPr lang="en-CA" sz="800" dirty="0"/>
          </a:p>
          <a:p>
            <a:r>
              <a:rPr lang="en-CA" sz="2400" dirty="0">
                <a:solidFill>
                  <a:srgbClr val="FF0000"/>
                </a:solidFill>
              </a:rPr>
              <a:t>In the past 10 years there has been a 70% increase in violence-related claims in the Health Care Sector.</a:t>
            </a:r>
          </a:p>
          <a:p>
            <a:pPr marL="82550" indent="0">
              <a:buNone/>
            </a:pPr>
            <a:endParaRPr lang="en-CA" sz="800" dirty="0">
              <a:solidFill>
                <a:srgbClr val="FF0000"/>
              </a:solidFill>
            </a:endParaRPr>
          </a:p>
          <a:p>
            <a:pPr marL="82550" indent="0">
              <a:buNone/>
            </a:pPr>
            <a:endParaRPr lang="en-CA" dirty="0"/>
          </a:p>
        </p:txBody>
      </p:sp>
    </p:spTree>
    <p:extLst>
      <p:ext uri="{BB962C8B-B14F-4D97-AF65-F5344CB8AC3E}">
        <p14:creationId xmlns:p14="http://schemas.microsoft.com/office/powerpoint/2010/main" val="262279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18</a:t>
            </a:fld>
            <a:endParaRPr lang="en-CA" dirty="0"/>
          </a:p>
        </p:txBody>
      </p:sp>
      <p:pic>
        <p:nvPicPr>
          <p:cNvPr id="7" name="irc_mi" descr="Image result for stop harASSMENT A CUPEGUIDE FOR LOCALS">
            <a:hlinkClick r:id="rId2"/>
            <a:extLst>
              <a:ext uri="{FF2B5EF4-FFF2-40B4-BE49-F238E27FC236}">
                <a16:creationId xmlns:a16="http://schemas.microsoft.com/office/drawing/2014/main" id="{90B58AD9-8A86-4EC2-8D4B-FDC798D7A1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11263" y="880914"/>
            <a:ext cx="7220272" cy="4575006"/>
          </a:xfrm>
          <a:prstGeom prst="rect">
            <a:avLst/>
          </a:prstGeom>
          <a:noFill/>
          <a:ln>
            <a:noFill/>
          </a:ln>
        </p:spPr>
      </p:pic>
      <p:sp>
        <p:nvSpPr>
          <p:cNvPr id="3" name="Rectangle: Rounded Corners 2">
            <a:extLst>
              <a:ext uri="{FF2B5EF4-FFF2-40B4-BE49-F238E27FC236}">
                <a16:creationId xmlns:a16="http://schemas.microsoft.com/office/drawing/2014/main" id="{5F2F7D57-463C-4326-B03E-88C68607E741}"/>
              </a:ext>
            </a:extLst>
          </p:cNvPr>
          <p:cNvSpPr/>
          <p:nvPr/>
        </p:nvSpPr>
        <p:spPr>
          <a:xfrm>
            <a:off x="1411262" y="548680"/>
            <a:ext cx="3520777" cy="1512168"/>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effectLst/>
              </a:rPr>
              <a:t>Violence includes harassment and bullying.  </a:t>
            </a:r>
            <a:r>
              <a:rPr lang="en-CA" b="1" dirty="0">
                <a:solidFill>
                  <a:srgbClr val="FF0000"/>
                </a:solidFill>
                <a:effectLst/>
              </a:rPr>
              <a:t>These are often precursors to physical violence</a:t>
            </a:r>
          </a:p>
        </p:txBody>
      </p:sp>
    </p:spTree>
    <p:extLst>
      <p:ext uri="{BB962C8B-B14F-4D97-AF65-F5344CB8AC3E}">
        <p14:creationId xmlns:p14="http://schemas.microsoft.com/office/powerpoint/2010/main" val="8583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82513"/>
            <a:ext cx="7848872" cy="1066800"/>
          </a:xfrm>
        </p:spPr>
        <p:txBody>
          <a:bodyPr>
            <a:normAutofit fontScale="90000"/>
          </a:bodyPr>
          <a:lstStyle/>
          <a:p>
            <a:pPr algn="ctr"/>
            <a:br>
              <a:rPr lang="en-US" b="1" dirty="0">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Violence Statistics cont’d.</a:t>
            </a:r>
            <a:br>
              <a:rPr lang="en-US" sz="3100" b="1" dirty="0">
                <a:solidFill>
                  <a:srgbClr val="0070C0"/>
                </a:solidFill>
                <a:effectLst/>
                <a:latin typeface="Calibri" panose="020F0502020204030204" pitchFamily="34" charset="0"/>
              </a:rPr>
            </a:br>
            <a:endParaRPr lang="en-CA" sz="3100" dirty="0">
              <a:solidFill>
                <a:srgbClr val="0070C0"/>
              </a:solidFill>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F6EF28B-1B0F-4051-A930-BF767E64632F}" type="slidenum">
              <a:rPr lang="en-CA" smtClean="0"/>
              <a:pPr/>
              <a:t>19</a:t>
            </a:fld>
            <a:endParaRPr lang="en-CA" dirty="0"/>
          </a:p>
        </p:txBody>
      </p:sp>
      <p:sp>
        <p:nvSpPr>
          <p:cNvPr id="4" name="Content Placeholder 3">
            <a:extLst>
              <a:ext uri="{FF2B5EF4-FFF2-40B4-BE49-F238E27FC236}">
                <a16:creationId xmlns:a16="http://schemas.microsoft.com/office/drawing/2014/main" id="{9BB9891B-B696-44CB-A549-1DC9EBE588D0}"/>
              </a:ext>
            </a:extLst>
          </p:cNvPr>
          <p:cNvSpPr>
            <a:spLocks noGrp="1"/>
          </p:cNvSpPr>
          <p:nvPr>
            <p:ph idx="1"/>
          </p:nvPr>
        </p:nvSpPr>
        <p:spPr>
          <a:effectLst>
            <a:glow rad="228600">
              <a:schemeClr val="accent3">
                <a:satMod val="175000"/>
                <a:alpha val="40000"/>
              </a:schemeClr>
            </a:glow>
          </a:effectLst>
        </p:spPr>
        <p:txBody>
          <a:bodyPr/>
          <a:lstStyle/>
          <a:p>
            <a:pPr marL="82550" indent="0">
              <a:buNone/>
            </a:pPr>
            <a:endParaRPr lang="en-CA" sz="800" dirty="0"/>
          </a:p>
          <a:p>
            <a:r>
              <a:rPr lang="en-CA" sz="2400" dirty="0"/>
              <a:t>In Ontario, 61% of Social Service and Institutional employees were verbally threatened.</a:t>
            </a:r>
          </a:p>
          <a:p>
            <a:pPr marL="82550" indent="0">
              <a:buNone/>
            </a:pPr>
            <a:endParaRPr lang="en-CA" sz="800" dirty="0"/>
          </a:p>
          <a:p>
            <a:r>
              <a:rPr lang="en-CA" sz="2400" dirty="0">
                <a:solidFill>
                  <a:srgbClr val="FF0000"/>
                </a:solidFill>
              </a:rPr>
              <a:t>42% of employees in Social Services were physically threatened </a:t>
            </a:r>
          </a:p>
          <a:p>
            <a:pPr marL="82550" indent="0">
              <a:buNone/>
            </a:pPr>
            <a:endParaRPr lang="en-CA" sz="800" dirty="0">
              <a:solidFill>
                <a:srgbClr val="FF0000"/>
              </a:solidFill>
            </a:endParaRPr>
          </a:p>
          <a:p>
            <a:r>
              <a:rPr lang="en-CA" sz="2400" dirty="0">
                <a:solidFill>
                  <a:srgbClr val="FF0000"/>
                </a:solidFill>
              </a:rPr>
              <a:t>30% of employees in Social Services were physically assaulted.</a:t>
            </a:r>
          </a:p>
          <a:p>
            <a:pPr marL="82550" indent="0">
              <a:buNone/>
            </a:pPr>
            <a:endParaRPr lang="en-CA" sz="800" dirty="0"/>
          </a:p>
          <a:p>
            <a:r>
              <a:rPr lang="en-CA" sz="2400" dirty="0">
                <a:solidFill>
                  <a:srgbClr val="FF0000"/>
                </a:solidFill>
                <a:effectLst/>
              </a:rPr>
              <a:t>Women and workers in precarious employment are at higher risk</a:t>
            </a:r>
            <a:r>
              <a:rPr lang="en-CA" sz="2400" dirty="0">
                <a:solidFill>
                  <a:srgbClr val="FF0000"/>
                </a:solidFill>
              </a:rPr>
              <a:t> and the risk is growing every year.</a:t>
            </a:r>
            <a:endParaRPr lang="en-CA" sz="2400" dirty="0">
              <a:solidFill>
                <a:srgbClr val="FF0000"/>
              </a:solidFill>
              <a:effectLst/>
            </a:endParaRPr>
          </a:p>
          <a:p>
            <a:pPr marL="82550" indent="0">
              <a:buNone/>
            </a:pPr>
            <a:endParaRPr lang="en-CA" sz="800" dirty="0">
              <a:solidFill>
                <a:srgbClr val="FF0000"/>
              </a:solidFill>
            </a:endParaRPr>
          </a:p>
          <a:p>
            <a:pPr marL="82550" indent="0">
              <a:buNone/>
            </a:pPr>
            <a:endParaRPr lang="en-CA" dirty="0"/>
          </a:p>
        </p:txBody>
      </p:sp>
    </p:spTree>
    <p:extLst>
      <p:ext uri="{BB962C8B-B14F-4D97-AF65-F5344CB8AC3E}">
        <p14:creationId xmlns:p14="http://schemas.microsoft.com/office/powerpoint/2010/main" val="13463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3585" y="116632"/>
            <a:ext cx="7924327" cy="1108238"/>
          </a:xfrm>
        </p:spPr>
        <p:txBody>
          <a:bodyPr>
            <a:normAutofit/>
          </a:bodyPr>
          <a:lstStyle/>
          <a:p>
            <a:pPr algn="ctr"/>
            <a:r>
              <a:rPr lang="en-US" sz="2800" b="1" dirty="0">
                <a:solidFill>
                  <a:srgbClr val="0070C0"/>
                </a:solidFill>
                <a:effectLst/>
              </a:rPr>
              <a:t>Table of Contents</a:t>
            </a:r>
            <a:endParaRPr lang="en-CA" sz="2800" dirty="0">
              <a:solidFill>
                <a:srgbClr val="0070C0"/>
              </a:solidFill>
              <a:effectLst/>
            </a:endParaRPr>
          </a:p>
        </p:txBody>
      </p:sp>
      <p:sp>
        <p:nvSpPr>
          <p:cNvPr id="2" name="Content Placeholder 1"/>
          <p:cNvSpPr>
            <a:spLocks noGrp="1"/>
          </p:cNvSpPr>
          <p:nvPr>
            <p:ph idx="1"/>
          </p:nvPr>
        </p:nvSpPr>
        <p:spPr>
          <a:xfrm>
            <a:off x="1260846" y="1231562"/>
            <a:ext cx="7631633" cy="4717717"/>
          </a:xfrm>
        </p:spPr>
        <p:txBody>
          <a:bodyPr>
            <a:normAutofit fontScale="70000" lnSpcReduction="20000"/>
          </a:bodyPr>
          <a:lstStyle/>
          <a:p>
            <a:pPr marL="624078" indent="-514350">
              <a:buAutoNum type="arabicPeriod"/>
            </a:pPr>
            <a:r>
              <a:rPr lang="en-CA" sz="2600" dirty="0">
                <a:latin typeface="Calibri" panose="020F0502020204030204" pitchFamily="34" charset="0"/>
                <a:cs typeface="Calibri" panose="020F0502020204030204" pitchFamily="34" charset="0"/>
              </a:rPr>
              <a:t>Introduction</a:t>
            </a:r>
          </a:p>
          <a:p>
            <a:pPr marL="624078" indent="-514350">
              <a:buAutoNum type="arabicPeriod"/>
            </a:pPr>
            <a:r>
              <a:rPr lang="en-CA" sz="2600" dirty="0">
                <a:latin typeface="Calibri" panose="020F0502020204030204" pitchFamily="34" charset="0"/>
                <a:cs typeface="Calibri" panose="020F0502020204030204" pitchFamily="34" charset="0"/>
              </a:rPr>
              <a:t>Violence Statistics</a:t>
            </a:r>
          </a:p>
          <a:p>
            <a:pPr marL="624078" indent="-514350">
              <a:buFont typeface="Georgia"/>
              <a:buAutoNum type="arabicPeriod"/>
            </a:pPr>
            <a:r>
              <a:rPr lang="en-CA" sz="2600" dirty="0">
                <a:latin typeface="Calibri" panose="020F0502020204030204" pitchFamily="34" charset="0"/>
                <a:cs typeface="Calibri" panose="020F0502020204030204" pitchFamily="34" charset="0"/>
              </a:rPr>
              <a:t>Where Violence Occurs</a:t>
            </a:r>
          </a:p>
          <a:p>
            <a:pPr marL="624078" indent="-514350">
              <a:buFont typeface="Georgia"/>
              <a:buAutoNum type="arabicPeriod"/>
            </a:pPr>
            <a:r>
              <a:rPr lang="en-CA" sz="2600" dirty="0">
                <a:latin typeface="Calibri" panose="020F0502020204030204" pitchFamily="34" charset="0"/>
                <a:cs typeface="Calibri" panose="020F0502020204030204" pitchFamily="34" charset="0"/>
              </a:rPr>
              <a:t>How is Violence Defined?</a:t>
            </a:r>
          </a:p>
          <a:p>
            <a:pPr marL="624078" indent="-514350">
              <a:buFont typeface="Georgia"/>
              <a:buAutoNum type="arabicPeriod"/>
            </a:pPr>
            <a:r>
              <a:rPr lang="en-CA" sz="2600" dirty="0">
                <a:latin typeface="Calibri" panose="020F0502020204030204" pitchFamily="34" charset="0"/>
                <a:cs typeface="Calibri" panose="020F0502020204030204" pitchFamily="34" charset="0"/>
              </a:rPr>
              <a:t>Legislation, Occupational Health &amp; Safety Regulations, Policy and Guidelines</a:t>
            </a:r>
          </a:p>
          <a:p>
            <a:pPr marL="624078" indent="-514350">
              <a:buFont typeface="Georgia"/>
              <a:buAutoNum type="arabicPeriod"/>
            </a:pPr>
            <a:r>
              <a:rPr lang="en-CA" sz="2600" dirty="0">
                <a:latin typeface="Calibri" panose="020F0502020204030204" pitchFamily="34" charset="0"/>
                <a:cs typeface="Calibri" panose="020F0502020204030204" pitchFamily="34" charset="0"/>
              </a:rPr>
              <a:t>Preparing for Bargaining</a:t>
            </a:r>
          </a:p>
          <a:p>
            <a:pPr marL="624078" indent="-514350">
              <a:buFont typeface="Wingdings 2" panose="05020102010507070707" pitchFamily="18" charset="2"/>
              <a:buAutoNum type="arabicPeriod"/>
            </a:pPr>
            <a:r>
              <a:rPr lang="en-CA" sz="2600" dirty="0">
                <a:latin typeface="Calibri" panose="020F0502020204030204" pitchFamily="34" charset="0"/>
                <a:cs typeface="Calibri" panose="020F0502020204030204" pitchFamily="34" charset="0"/>
              </a:rPr>
              <a:t>Areas in the Collective Agreement to Address</a:t>
            </a:r>
          </a:p>
          <a:p>
            <a:pPr marL="624078" indent="-514350">
              <a:buFont typeface="Wingdings 2" panose="05020102010507070707" pitchFamily="18" charset="2"/>
              <a:buAutoNum type="arabicPeriod"/>
            </a:pPr>
            <a:r>
              <a:rPr lang="en-CA" sz="2600" dirty="0">
                <a:latin typeface="Calibri" panose="020F0502020204030204" pitchFamily="34" charset="0"/>
                <a:cs typeface="Calibri" panose="020F0502020204030204" pitchFamily="34" charset="0"/>
              </a:rPr>
              <a:t>Specific Collective Agreement Articles to Address </a:t>
            </a:r>
          </a:p>
          <a:p>
            <a:pPr marL="624078" indent="-514350">
              <a:buAutoNum type="arabicPeriod"/>
            </a:pPr>
            <a:r>
              <a:rPr lang="en-CA" sz="2600" dirty="0">
                <a:latin typeface="Calibri" panose="020F0502020204030204" pitchFamily="34" charset="0"/>
                <a:cs typeface="Calibri" panose="020F0502020204030204" pitchFamily="34" charset="0"/>
              </a:rPr>
              <a:t>Problems and Barriers to Bargaining Collective Agreement Language</a:t>
            </a:r>
          </a:p>
          <a:p>
            <a:pPr marL="624078" indent="-514350">
              <a:buAutoNum type="arabicPeriod"/>
            </a:pPr>
            <a:r>
              <a:rPr lang="en-CA" sz="2600" dirty="0">
                <a:latin typeface="Calibri" panose="020F0502020204030204" pitchFamily="34" charset="0"/>
                <a:cs typeface="Calibri" panose="020F0502020204030204" pitchFamily="34" charset="0"/>
              </a:rPr>
              <a:t>Resources and Links</a:t>
            </a:r>
          </a:p>
          <a:p>
            <a:pPr marL="624078" indent="-514350">
              <a:buAutoNum type="arabicPeriod"/>
            </a:pPr>
            <a:r>
              <a:rPr lang="en-CA" sz="2600" dirty="0">
                <a:latin typeface="Calibri" panose="020F0502020204030204" pitchFamily="34" charset="0"/>
                <a:cs typeface="Calibri" panose="020F0502020204030204" pitchFamily="34" charset="0"/>
              </a:rPr>
              <a:t>Questions</a:t>
            </a:r>
          </a:p>
          <a:p>
            <a:pPr marL="109728" indent="0">
              <a:buNone/>
            </a:pPr>
            <a:endParaRPr lang="en-CA" sz="2600" dirty="0">
              <a:latin typeface="Calibri" panose="020F0502020204030204" pitchFamily="34" charset="0"/>
              <a:cs typeface="Calibri" panose="020F0502020204030204" pitchFamily="34" charset="0"/>
            </a:endParaRPr>
          </a:p>
          <a:p>
            <a:pPr marL="109728" indent="0">
              <a:buNone/>
            </a:pPr>
            <a:r>
              <a:rPr lang="en-CA" sz="2600" dirty="0">
                <a:solidFill>
                  <a:srgbClr val="FF0000"/>
                </a:solidFill>
                <a:latin typeface="Calibri" panose="020F0502020204030204" pitchFamily="34" charset="0"/>
                <a:cs typeface="Calibri" panose="020F0502020204030204" pitchFamily="34" charset="0"/>
              </a:rPr>
              <a:t>This Power Point is accompanied by a separate pdf document (see next Slide) which contains more information. Please read both documents.</a:t>
            </a:r>
          </a:p>
          <a:p>
            <a:pPr marL="109728" indent="0">
              <a:buNone/>
            </a:pPr>
            <a:endParaRPr lang="en-CA" sz="2600" dirty="0">
              <a:solidFill>
                <a:srgbClr val="FF0000"/>
              </a:solidFill>
              <a:latin typeface="Calibri" panose="020F0502020204030204" pitchFamily="34" charset="0"/>
              <a:cs typeface="Calibri" panose="020F0502020204030204" pitchFamily="34" charset="0"/>
            </a:endParaRPr>
          </a:p>
          <a:p>
            <a:pPr marL="109728" indent="0">
              <a:buNone/>
            </a:pPr>
            <a:endParaRPr lang="en-CA" sz="2600" dirty="0">
              <a:solidFill>
                <a:srgbClr val="FF0000"/>
              </a:solidFill>
              <a:latin typeface="Calibri" panose="020F0502020204030204" pitchFamily="34" charset="0"/>
              <a:cs typeface="Calibri" panose="020F0502020204030204" pitchFamily="34" charset="0"/>
            </a:endParaRPr>
          </a:p>
          <a:p>
            <a:pPr marL="109728" indent="0">
              <a:buNone/>
            </a:pPr>
            <a:endParaRPr lang="en-CA" dirty="0"/>
          </a:p>
          <a:p>
            <a:pPr marL="624078" indent="-514350">
              <a:buAutoNum type="arabicPeriod"/>
            </a:pPr>
            <a:endParaRPr lang="en-CA" dirty="0"/>
          </a:p>
        </p:txBody>
      </p:sp>
      <p:sp>
        <p:nvSpPr>
          <p:cNvPr id="7" name="Slide Number Placeholder 6"/>
          <p:cNvSpPr>
            <a:spLocks noGrp="1"/>
          </p:cNvSpPr>
          <p:nvPr>
            <p:ph type="sldNum" sz="quarter" idx="12"/>
          </p:nvPr>
        </p:nvSpPr>
        <p:spPr/>
        <p:txBody>
          <a:bodyPr/>
          <a:lstStyle/>
          <a:p>
            <a:fld id="{2F6EF28B-1B0F-4051-A930-BF767E64632F}" type="slidenum">
              <a:rPr lang="en-CA" smtClean="0"/>
              <a:pPr/>
              <a:t>2</a:t>
            </a:fld>
            <a:endParaRPr lang="en-CA" dirty="0"/>
          </a:p>
        </p:txBody>
      </p:sp>
    </p:spTree>
    <p:extLst>
      <p:ext uri="{BB962C8B-B14F-4D97-AF65-F5344CB8AC3E}">
        <p14:creationId xmlns:p14="http://schemas.microsoft.com/office/powerpoint/2010/main" val="425658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82513"/>
            <a:ext cx="7848872" cy="1066800"/>
          </a:xfrm>
        </p:spPr>
        <p:txBody>
          <a:bodyPr>
            <a:normAutofit fontScale="90000"/>
          </a:bodyPr>
          <a:lstStyle/>
          <a:p>
            <a:pPr algn="ctr"/>
            <a:br>
              <a:rPr lang="en-US" b="1" dirty="0">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Violence Statistics cont’d.</a:t>
            </a:r>
            <a:br>
              <a:rPr lang="en-US" sz="3100" b="1" dirty="0">
                <a:solidFill>
                  <a:srgbClr val="0070C0"/>
                </a:solidFill>
                <a:effectLst/>
                <a:latin typeface="Calibri" panose="020F0502020204030204" pitchFamily="34" charset="0"/>
              </a:rPr>
            </a:br>
            <a:endParaRPr lang="en-CA" sz="3100" dirty="0">
              <a:solidFill>
                <a:srgbClr val="0070C0"/>
              </a:solidFill>
              <a:effectLst/>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F6EF28B-1B0F-4051-A930-BF767E64632F}" type="slidenum">
              <a:rPr lang="en-CA" smtClean="0"/>
              <a:pPr/>
              <a:t>20</a:t>
            </a:fld>
            <a:endParaRPr lang="en-CA" dirty="0"/>
          </a:p>
        </p:txBody>
      </p:sp>
      <p:sp>
        <p:nvSpPr>
          <p:cNvPr id="4" name="Content Placeholder 3">
            <a:extLst>
              <a:ext uri="{FF2B5EF4-FFF2-40B4-BE49-F238E27FC236}">
                <a16:creationId xmlns:a16="http://schemas.microsoft.com/office/drawing/2014/main" id="{9BB9891B-B696-44CB-A549-1DC9EBE588D0}"/>
              </a:ext>
            </a:extLst>
          </p:cNvPr>
          <p:cNvSpPr>
            <a:spLocks noGrp="1"/>
          </p:cNvSpPr>
          <p:nvPr>
            <p:ph idx="1"/>
          </p:nvPr>
        </p:nvSpPr>
        <p:spPr>
          <a:xfrm>
            <a:off x="1331640" y="1447800"/>
            <a:ext cx="7602810" cy="4800600"/>
          </a:xfrm>
        </p:spPr>
        <p:txBody>
          <a:bodyPr/>
          <a:lstStyle/>
          <a:p>
            <a:pPr marL="82550" indent="0">
              <a:buNone/>
            </a:pPr>
            <a:endParaRPr lang="en-CA" sz="800" dirty="0"/>
          </a:p>
          <a:p>
            <a:r>
              <a:rPr lang="en-CA" sz="2400" dirty="0">
                <a:solidFill>
                  <a:srgbClr val="FF0000"/>
                </a:solidFill>
              </a:rPr>
              <a:t>In Montreal, 87.5% of Inside Municipal employees reported psychological violence</a:t>
            </a:r>
          </a:p>
          <a:p>
            <a:pPr marL="82550" indent="0">
              <a:buNone/>
            </a:pPr>
            <a:endParaRPr lang="en-CA" sz="800" dirty="0">
              <a:solidFill>
                <a:srgbClr val="FF0000"/>
              </a:solidFill>
            </a:endParaRPr>
          </a:p>
          <a:p>
            <a:r>
              <a:rPr lang="en-CA" sz="2400" dirty="0">
                <a:solidFill>
                  <a:srgbClr val="FF0000"/>
                </a:solidFill>
              </a:rPr>
              <a:t>67% had been threatened 3 or more times</a:t>
            </a:r>
          </a:p>
          <a:p>
            <a:pPr marL="82550" indent="0">
              <a:buNone/>
            </a:pPr>
            <a:endParaRPr lang="en-CA" sz="800" dirty="0">
              <a:solidFill>
                <a:srgbClr val="FF0000"/>
              </a:solidFill>
            </a:endParaRPr>
          </a:p>
          <a:p>
            <a:r>
              <a:rPr lang="en-CA" sz="2400" dirty="0">
                <a:solidFill>
                  <a:srgbClr val="FF0000"/>
                </a:solidFill>
              </a:rPr>
              <a:t>23% had been physically assaulted</a:t>
            </a:r>
          </a:p>
          <a:p>
            <a:pPr marL="82550" indent="0">
              <a:buNone/>
            </a:pPr>
            <a:endParaRPr lang="en-CA" sz="800" dirty="0">
              <a:solidFill>
                <a:srgbClr val="FF0000"/>
              </a:solidFill>
            </a:endParaRPr>
          </a:p>
          <a:p>
            <a:r>
              <a:rPr lang="en-CA" sz="2400" dirty="0">
                <a:solidFill>
                  <a:srgbClr val="FF0000"/>
                </a:solidFill>
              </a:rPr>
              <a:t>12% had been sexually assaulted</a:t>
            </a:r>
          </a:p>
          <a:p>
            <a:pPr marL="82550" indent="0">
              <a:buNone/>
            </a:pPr>
            <a:endParaRPr lang="en-CA" sz="800" dirty="0">
              <a:solidFill>
                <a:srgbClr val="FF0000"/>
              </a:solidFill>
            </a:endParaRPr>
          </a:p>
          <a:p>
            <a:r>
              <a:rPr lang="en-CA" sz="2400" dirty="0">
                <a:solidFill>
                  <a:srgbClr val="FF0000"/>
                </a:solidFill>
              </a:rPr>
              <a:t>Nationally, 19% of violent incidents involved a weapon</a:t>
            </a:r>
          </a:p>
          <a:p>
            <a:pPr marL="82550" indent="0">
              <a:buNone/>
            </a:pPr>
            <a:endParaRPr lang="en-CA" sz="800" dirty="0">
              <a:solidFill>
                <a:srgbClr val="FF0000"/>
              </a:solidFill>
            </a:endParaRPr>
          </a:p>
          <a:p>
            <a:r>
              <a:rPr lang="en-CA" sz="2400" dirty="0">
                <a:solidFill>
                  <a:srgbClr val="FF0000"/>
                </a:solidFill>
              </a:rPr>
              <a:t>66% of violent incidents were committed by someone known to the employee</a:t>
            </a:r>
          </a:p>
          <a:p>
            <a:endParaRPr lang="en-CA" sz="2400" dirty="0">
              <a:solidFill>
                <a:srgbClr val="FF0000"/>
              </a:solidFill>
            </a:endParaRPr>
          </a:p>
          <a:p>
            <a:pPr marL="82550" indent="0">
              <a:buNone/>
            </a:pPr>
            <a:endParaRPr lang="en-CA" sz="800" dirty="0">
              <a:solidFill>
                <a:srgbClr val="FF0000"/>
              </a:solidFill>
            </a:endParaRPr>
          </a:p>
          <a:p>
            <a:pPr marL="82550" indent="0">
              <a:buNone/>
            </a:pPr>
            <a:endParaRPr lang="en-CA" sz="2400" dirty="0">
              <a:solidFill>
                <a:srgbClr val="FF0000"/>
              </a:solidFill>
            </a:endParaRPr>
          </a:p>
          <a:p>
            <a:endParaRPr lang="en-CA" dirty="0"/>
          </a:p>
        </p:txBody>
      </p:sp>
    </p:spTree>
    <p:extLst>
      <p:ext uri="{BB962C8B-B14F-4D97-AF65-F5344CB8AC3E}">
        <p14:creationId xmlns:p14="http://schemas.microsoft.com/office/powerpoint/2010/main" val="21039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21</a:t>
            </a:fld>
            <a:endParaRPr lang="en-CA" dirty="0"/>
          </a:p>
        </p:txBody>
      </p:sp>
      <p:pic>
        <p:nvPicPr>
          <p:cNvPr id="2" name="Picture 1">
            <a:extLst>
              <a:ext uri="{FF2B5EF4-FFF2-40B4-BE49-F238E27FC236}">
                <a16:creationId xmlns:a16="http://schemas.microsoft.com/office/drawing/2014/main" id="{021F24BA-3CAC-4A0E-8B7B-9A7CD28EA949}"/>
              </a:ext>
            </a:extLst>
          </p:cNvPr>
          <p:cNvPicPr>
            <a:picLocks noChangeAspect="1"/>
          </p:cNvPicPr>
          <p:nvPr/>
        </p:nvPicPr>
        <p:blipFill rotWithShape="1">
          <a:blip r:embed="rId2"/>
          <a:srcRect l="27164" t="31800" r="31100" b="15000"/>
          <a:stretch/>
        </p:blipFill>
        <p:spPr>
          <a:xfrm>
            <a:off x="1583520" y="692696"/>
            <a:ext cx="7030255" cy="5040560"/>
          </a:xfrm>
          <a:prstGeom prst="rect">
            <a:avLst/>
          </a:prstGeom>
        </p:spPr>
      </p:pic>
    </p:spTree>
    <p:extLst>
      <p:ext uri="{BB962C8B-B14F-4D97-AF65-F5344CB8AC3E}">
        <p14:creationId xmlns:p14="http://schemas.microsoft.com/office/powerpoint/2010/main" val="282861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109662" y="188640"/>
            <a:ext cx="7732713" cy="1403350"/>
          </a:xfrm>
        </p:spPr>
        <p:txBody>
          <a:bodyPr>
            <a:normAutofit fontScale="90000"/>
          </a:bodyPr>
          <a:lstStyle/>
          <a:p>
            <a:pPr algn="ctr">
              <a:defRPr/>
            </a:pPr>
            <a:br>
              <a:rPr lang="en-US" b="1" dirty="0">
                <a:solidFill>
                  <a:srgbClr val="0070C0"/>
                </a:solidFill>
                <a:effectLst>
                  <a:outerShdw blurRad="38100" dist="38100" dir="2700000" algn="tl">
                    <a:srgbClr val="000000">
                      <a:alpha val="43137"/>
                    </a:srgbClr>
                  </a:outerShdw>
                </a:effectLst>
                <a:latin typeface="Calibri" panose="020F0502020204030204" pitchFamily="34" charset="0"/>
              </a:rPr>
            </a:br>
            <a:r>
              <a:rPr lang="en-US" sz="3100" b="1" dirty="0">
                <a:solidFill>
                  <a:srgbClr val="0070C0"/>
                </a:solidFill>
                <a:effectLst/>
                <a:latin typeface="Calibri" panose="020F0502020204030204" pitchFamily="34" charset="0"/>
              </a:rPr>
              <a:t>Where Violence Occurs</a:t>
            </a:r>
            <a:br>
              <a:rPr lang="en-CA" b="1" dirty="0">
                <a:solidFill>
                  <a:srgbClr val="0070C0"/>
                </a:solidFill>
                <a:effectLst>
                  <a:outerShdw blurRad="38100" dist="38100" dir="2700000" algn="tl">
                    <a:srgbClr val="000000">
                      <a:alpha val="43137"/>
                    </a:srgbClr>
                  </a:outerShdw>
                </a:effectLst>
                <a:latin typeface="Calibri" panose="020F0502020204030204" pitchFamily="34" charset="0"/>
              </a:rPr>
            </a:br>
            <a:endParaRPr lang="en-CA" b="1" dirty="0">
              <a:solidFill>
                <a:srgbClr val="0070C0"/>
              </a:solidFill>
              <a:effectLst>
                <a:outerShdw blurRad="38100" dist="38100" dir="2700000" algn="tl">
                  <a:srgbClr val="000000">
                    <a:alpha val="43137"/>
                  </a:srgbClr>
                </a:outerShdw>
              </a:effectLst>
              <a:latin typeface="Calibri" panose="020F0502020204030204" pitchFamily="34" charset="0"/>
            </a:endParaRPr>
          </a:p>
        </p:txBody>
      </p:sp>
      <p:sp>
        <p:nvSpPr>
          <p:cNvPr id="332803" name="Rectangle 3"/>
          <p:cNvSpPr>
            <a:spLocks noGrp="1" noChangeArrowheads="1"/>
          </p:cNvSpPr>
          <p:nvPr>
            <p:ph idx="1"/>
          </p:nvPr>
        </p:nvSpPr>
        <p:spPr>
          <a:xfrm>
            <a:off x="1043607" y="1484784"/>
            <a:ext cx="8027367" cy="4571702"/>
          </a:xfrm>
        </p:spPr>
        <p:txBody>
          <a:bodyPr/>
          <a:lstStyle/>
          <a:p>
            <a:r>
              <a:rPr lang="en-CA" sz="2400" dirty="0"/>
              <a:t>Violence comes from many sources e.g. members of the public, managers, supervisors, co-workers, board members, students, patients, parents, clients or passengers.</a:t>
            </a:r>
          </a:p>
          <a:p>
            <a:pPr marL="82550" indent="0">
              <a:buNone/>
            </a:pPr>
            <a:endParaRPr lang="en-CA" sz="800" dirty="0"/>
          </a:p>
          <a:p>
            <a:r>
              <a:rPr lang="en-CA" sz="2400" dirty="0">
                <a:solidFill>
                  <a:srgbClr val="FF0000"/>
                </a:solidFill>
                <a:effectLst/>
              </a:rPr>
              <a:t>Employees who are most affected include new workers, young workers, working alone or in isolation, Healthcare, Education and Social Services.</a:t>
            </a:r>
          </a:p>
          <a:p>
            <a:pPr marL="82550" indent="0">
              <a:buNone/>
            </a:pPr>
            <a:endParaRPr lang="en-CA" sz="800" dirty="0">
              <a:solidFill>
                <a:srgbClr val="FF0000"/>
              </a:solidFill>
              <a:effectLst/>
            </a:endParaRPr>
          </a:p>
          <a:p>
            <a:r>
              <a:rPr lang="en-CA" sz="2400" dirty="0">
                <a:solidFill>
                  <a:srgbClr val="FF0000"/>
                </a:solidFill>
                <a:effectLst/>
              </a:rPr>
              <a:t>Employers must ensure new and young workers have received an orientation by the Union.  </a:t>
            </a:r>
            <a:r>
              <a:rPr lang="en-CA" sz="2400" dirty="0">
                <a:solidFill>
                  <a:srgbClr val="FF0000"/>
                </a:solidFill>
              </a:rPr>
              <a:t>See the resources on the CUPE BC OHS Committee website.</a:t>
            </a:r>
          </a:p>
          <a:p>
            <a:endParaRPr lang="en-CA" dirty="0"/>
          </a:p>
          <a:p>
            <a:pPr eaLnBrk="1" hangingPunct="1"/>
            <a:endParaRPr lang="en-CA" sz="2400" dirty="0"/>
          </a:p>
        </p:txBody>
      </p:sp>
      <p:sp>
        <p:nvSpPr>
          <p:cNvPr id="62466" name="Slide Number Placeholder 5"/>
          <p:cNvSpPr>
            <a:spLocks noGrp="1"/>
          </p:cNvSpPr>
          <p:nvPr>
            <p:ph type="sldNum" sz="quarter" idx="12"/>
          </p:nvPr>
        </p:nvSpPr>
        <p:spPr/>
        <p:txBody>
          <a:bodyPr/>
          <a:lstStyle/>
          <a:p>
            <a:pPr>
              <a:defRPr/>
            </a:pPr>
            <a:fld id="{137DAE98-4D63-4231-9505-5D92DB2CB838}" type="slidenum">
              <a:rPr lang="en-US"/>
              <a:pPr>
                <a:defRPr/>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2464">
        <p:fade/>
      </p:transition>
    </mc:Choice>
    <mc:Fallback xmlns="">
      <p:transition spd="med" advTm="124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32802"/>
                                        </p:tgtEl>
                                        <p:attrNameLst>
                                          <p:attrName>style.visibility</p:attrName>
                                        </p:attrNameLst>
                                      </p:cBhvr>
                                      <p:to>
                                        <p:strVal val="visible"/>
                                      </p:to>
                                    </p:set>
                                    <p:animEffect transition="in" filter="fade">
                                      <p:cBhvr>
                                        <p:cTn id="7" dur="500"/>
                                        <p:tgtEl>
                                          <p:spTgt spid="332802"/>
                                        </p:tgtEl>
                                      </p:cBhvr>
                                    </p:animEffect>
                                    <p:anim calcmode="lin" valueType="num">
                                      <p:cBhvr>
                                        <p:cTn id="8" dur="500" fill="hold"/>
                                        <p:tgtEl>
                                          <p:spTgt spid="332802"/>
                                        </p:tgtEl>
                                        <p:attrNameLst>
                                          <p:attrName>ppt_x</p:attrName>
                                        </p:attrNameLst>
                                      </p:cBhvr>
                                      <p:tavLst>
                                        <p:tav tm="0">
                                          <p:val>
                                            <p:strVal val="#ppt_x"/>
                                          </p:val>
                                        </p:tav>
                                        <p:tav tm="100000">
                                          <p:val>
                                            <p:strVal val="#ppt_x"/>
                                          </p:val>
                                        </p:tav>
                                      </p:tavLst>
                                    </p:anim>
                                    <p:anim calcmode="lin" valueType="num">
                                      <p:cBhvr>
                                        <p:cTn id="9" dur="449" decel="100000" fill="hold"/>
                                        <p:tgtEl>
                                          <p:spTgt spid="332802"/>
                                        </p:tgtEl>
                                        <p:attrNameLst>
                                          <p:attrName>ppt_y</p:attrName>
                                        </p:attrNameLst>
                                      </p:cBhvr>
                                      <p:tavLst>
                                        <p:tav tm="0">
                                          <p:val>
                                            <p:strVal val="#ppt_y+1"/>
                                          </p:val>
                                        </p:tav>
                                        <p:tav tm="100000">
                                          <p:val>
                                            <p:strVal val="#ppt_y-.03"/>
                                          </p:val>
                                        </p:tav>
                                      </p:tavLst>
                                    </p:anim>
                                    <p:anim calcmode="lin" valueType="num">
                                      <p:cBhvr>
                                        <p:cTn id="10" dur="50" accel="100000" fill="hold">
                                          <p:stCondLst>
                                            <p:cond delay="449"/>
                                          </p:stCondLst>
                                        </p:cTn>
                                        <p:tgtEl>
                                          <p:spTgt spid="33280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32803">
                                            <p:txEl>
                                              <p:pRg st="0" end="0"/>
                                            </p:txEl>
                                          </p:spTgt>
                                        </p:tgtEl>
                                        <p:attrNameLst>
                                          <p:attrName>style.visibility</p:attrName>
                                        </p:attrNameLst>
                                      </p:cBhvr>
                                      <p:to>
                                        <p:strVal val="visible"/>
                                      </p:to>
                                    </p:set>
                                    <p:animEffect transition="in" filter="fade">
                                      <p:cBhvr>
                                        <p:cTn id="14" dur="500"/>
                                        <p:tgtEl>
                                          <p:spTgt spid="332803">
                                            <p:txEl>
                                              <p:pRg st="0" end="0"/>
                                            </p:txEl>
                                          </p:spTgt>
                                        </p:tgtEl>
                                      </p:cBhvr>
                                    </p:animEffect>
                                    <p:anim calcmode="lin" valueType="num">
                                      <p:cBhvr>
                                        <p:cTn id="15" dur="5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p:cTn id="16" dur="449" decel="100000" fill="hold"/>
                                        <p:tgtEl>
                                          <p:spTgt spid="332803">
                                            <p:txEl>
                                              <p:pRg st="0" end="0"/>
                                            </p:txEl>
                                          </p:spTgt>
                                        </p:tgtEl>
                                        <p:attrNameLst>
                                          <p:attrName>ppt_y</p:attrName>
                                        </p:attrNameLst>
                                      </p:cBhvr>
                                      <p:tavLst>
                                        <p:tav tm="0">
                                          <p:val>
                                            <p:strVal val="#ppt_y+1"/>
                                          </p:val>
                                        </p:tav>
                                        <p:tav tm="100000">
                                          <p:val>
                                            <p:strVal val="#ppt_y-.03"/>
                                          </p:val>
                                        </p:tav>
                                      </p:tavLst>
                                    </p:anim>
                                    <p:anim calcmode="lin" valueType="num">
                                      <p:cBhvr>
                                        <p:cTn id="17" dur="50" accel="100000" fill="hold">
                                          <p:stCondLst>
                                            <p:cond delay="449"/>
                                          </p:stCondLst>
                                        </p:cTn>
                                        <p:tgtEl>
                                          <p:spTgt spid="332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32803">
                                            <p:txEl>
                                              <p:pRg st="2" end="2"/>
                                            </p:txEl>
                                          </p:spTgt>
                                        </p:tgtEl>
                                        <p:attrNameLst>
                                          <p:attrName>style.visibility</p:attrName>
                                        </p:attrNameLst>
                                      </p:cBhvr>
                                      <p:to>
                                        <p:strVal val="visible"/>
                                      </p:to>
                                    </p:set>
                                    <p:animEffect transition="in" filter="fade">
                                      <p:cBhvr>
                                        <p:cTn id="22" dur="500"/>
                                        <p:tgtEl>
                                          <p:spTgt spid="332803">
                                            <p:txEl>
                                              <p:pRg st="2" end="2"/>
                                            </p:txEl>
                                          </p:spTgt>
                                        </p:tgtEl>
                                      </p:cBhvr>
                                    </p:animEffect>
                                    <p:anim calcmode="lin" valueType="num">
                                      <p:cBhvr>
                                        <p:cTn id="23" dur="500" fill="hold"/>
                                        <p:tgtEl>
                                          <p:spTgt spid="332803">
                                            <p:txEl>
                                              <p:pRg st="2" end="2"/>
                                            </p:txEl>
                                          </p:spTgt>
                                        </p:tgtEl>
                                        <p:attrNameLst>
                                          <p:attrName>ppt_x</p:attrName>
                                        </p:attrNameLst>
                                      </p:cBhvr>
                                      <p:tavLst>
                                        <p:tav tm="0">
                                          <p:val>
                                            <p:strVal val="#ppt_x"/>
                                          </p:val>
                                        </p:tav>
                                        <p:tav tm="100000">
                                          <p:val>
                                            <p:strVal val="#ppt_x"/>
                                          </p:val>
                                        </p:tav>
                                      </p:tavLst>
                                    </p:anim>
                                    <p:anim calcmode="lin" valueType="num">
                                      <p:cBhvr>
                                        <p:cTn id="24" dur="449" decel="100000" fill="hold"/>
                                        <p:tgtEl>
                                          <p:spTgt spid="332803">
                                            <p:txEl>
                                              <p:pRg st="2" end="2"/>
                                            </p:txEl>
                                          </p:spTgt>
                                        </p:tgtEl>
                                        <p:attrNameLst>
                                          <p:attrName>ppt_y</p:attrName>
                                        </p:attrNameLst>
                                      </p:cBhvr>
                                      <p:tavLst>
                                        <p:tav tm="0">
                                          <p:val>
                                            <p:strVal val="#ppt_y+1"/>
                                          </p:val>
                                        </p:tav>
                                        <p:tav tm="100000">
                                          <p:val>
                                            <p:strVal val="#ppt_y-.03"/>
                                          </p:val>
                                        </p:tav>
                                      </p:tavLst>
                                    </p:anim>
                                    <p:anim calcmode="lin" valueType="num">
                                      <p:cBhvr>
                                        <p:cTn id="25" dur="50" accel="100000" fill="hold">
                                          <p:stCondLst>
                                            <p:cond delay="449"/>
                                          </p:stCondLst>
                                        </p:cTn>
                                        <p:tgtEl>
                                          <p:spTgt spid="3328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32803">
                                            <p:txEl>
                                              <p:pRg st="4" end="4"/>
                                            </p:txEl>
                                          </p:spTgt>
                                        </p:tgtEl>
                                        <p:attrNameLst>
                                          <p:attrName>style.visibility</p:attrName>
                                        </p:attrNameLst>
                                      </p:cBhvr>
                                      <p:to>
                                        <p:strVal val="visible"/>
                                      </p:to>
                                    </p:set>
                                    <p:animEffect transition="in" filter="fade">
                                      <p:cBhvr>
                                        <p:cTn id="30" dur="500"/>
                                        <p:tgtEl>
                                          <p:spTgt spid="332803">
                                            <p:txEl>
                                              <p:pRg st="4" end="4"/>
                                            </p:txEl>
                                          </p:spTgt>
                                        </p:tgtEl>
                                      </p:cBhvr>
                                    </p:animEffect>
                                    <p:anim calcmode="lin" valueType="num">
                                      <p:cBhvr>
                                        <p:cTn id="31" dur="500" fill="hold"/>
                                        <p:tgtEl>
                                          <p:spTgt spid="332803">
                                            <p:txEl>
                                              <p:pRg st="4" end="4"/>
                                            </p:txEl>
                                          </p:spTgt>
                                        </p:tgtEl>
                                        <p:attrNameLst>
                                          <p:attrName>ppt_x</p:attrName>
                                        </p:attrNameLst>
                                      </p:cBhvr>
                                      <p:tavLst>
                                        <p:tav tm="0">
                                          <p:val>
                                            <p:strVal val="#ppt_x"/>
                                          </p:val>
                                        </p:tav>
                                        <p:tav tm="100000">
                                          <p:val>
                                            <p:strVal val="#ppt_x"/>
                                          </p:val>
                                        </p:tav>
                                      </p:tavLst>
                                    </p:anim>
                                    <p:anim calcmode="lin" valueType="num">
                                      <p:cBhvr>
                                        <p:cTn id="32" dur="449" decel="100000" fill="hold"/>
                                        <p:tgtEl>
                                          <p:spTgt spid="332803">
                                            <p:txEl>
                                              <p:pRg st="4" end="4"/>
                                            </p:txEl>
                                          </p:spTgt>
                                        </p:tgtEl>
                                        <p:attrNameLst>
                                          <p:attrName>ppt_y</p:attrName>
                                        </p:attrNameLst>
                                      </p:cBhvr>
                                      <p:tavLst>
                                        <p:tav tm="0">
                                          <p:val>
                                            <p:strVal val="#ppt_y+1"/>
                                          </p:val>
                                        </p:tav>
                                        <p:tav tm="100000">
                                          <p:val>
                                            <p:strVal val="#ppt_y-.03"/>
                                          </p:val>
                                        </p:tav>
                                      </p:tavLst>
                                    </p:anim>
                                    <p:anim calcmode="lin" valueType="num">
                                      <p:cBhvr>
                                        <p:cTn id="33" dur="50" accel="100000" fill="hold">
                                          <p:stCondLst>
                                            <p:cond delay="449"/>
                                          </p:stCondLst>
                                        </p:cTn>
                                        <p:tgtEl>
                                          <p:spTgt spid="332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p:bldP spid="3328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188640"/>
            <a:ext cx="7725544" cy="1066800"/>
          </a:xfrm>
        </p:spPr>
        <p:txBody>
          <a:bodyPr>
            <a:normAutofit/>
          </a:bodyPr>
          <a:lstStyle/>
          <a:p>
            <a:pPr algn="ctr"/>
            <a:r>
              <a:rPr lang="en-CA" sz="2800" b="1" dirty="0">
                <a:solidFill>
                  <a:srgbClr val="0070C0"/>
                </a:solidFill>
                <a:effectLst/>
              </a:rPr>
              <a:t>How is Violence Defined</a:t>
            </a:r>
          </a:p>
        </p:txBody>
      </p:sp>
      <p:sp>
        <p:nvSpPr>
          <p:cNvPr id="2" name="Content Placeholder 1"/>
          <p:cNvSpPr>
            <a:spLocks noGrp="1"/>
          </p:cNvSpPr>
          <p:nvPr>
            <p:ph idx="1"/>
          </p:nvPr>
        </p:nvSpPr>
        <p:spPr>
          <a:xfrm>
            <a:off x="1115615" y="1412776"/>
            <a:ext cx="7972397" cy="4320480"/>
          </a:xfrm>
        </p:spPr>
        <p:txBody>
          <a:bodyPr>
            <a:normAutofit/>
          </a:bodyPr>
          <a:lstStyle/>
          <a:p>
            <a:r>
              <a:rPr lang="en-CA" sz="2400" dirty="0">
                <a:solidFill>
                  <a:srgbClr val="FF0000"/>
                </a:solidFill>
                <a:effectLst/>
              </a:rPr>
              <a:t>The definition of violence should be as expansive as possible. T</a:t>
            </a:r>
            <a:r>
              <a:rPr lang="en-CA" sz="2400" dirty="0">
                <a:solidFill>
                  <a:srgbClr val="FF0000"/>
                </a:solidFill>
              </a:rPr>
              <a:t>he definition is always changing and may need to be updated annually. </a:t>
            </a:r>
          </a:p>
          <a:p>
            <a:endParaRPr lang="en-CA" sz="800" dirty="0"/>
          </a:p>
          <a:p>
            <a:r>
              <a:rPr lang="en-CA" sz="2400" dirty="0">
                <a:solidFill>
                  <a:srgbClr val="FF0000"/>
                </a:solidFill>
                <a:effectLst/>
              </a:rPr>
              <a:t>The </a:t>
            </a:r>
            <a:r>
              <a:rPr lang="en-CA" sz="2400" i="1" dirty="0">
                <a:solidFill>
                  <a:srgbClr val="FF0000"/>
                </a:solidFill>
                <a:effectLst/>
              </a:rPr>
              <a:t>Workers Compensation Act</a:t>
            </a:r>
            <a:r>
              <a:rPr lang="en-CA" sz="2400" dirty="0">
                <a:solidFill>
                  <a:srgbClr val="FF0000"/>
                </a:solidFill>
                <a:effectLst/>
              </a:rPr>
              <a:t> and Occupational Health and Safety Regulations, including the Guidelines, should only be the starting point.  </a:t>
            </a:r>
          </a:p>
          <a:p>
            <a:pPr marL="82550" indent="0">
              <a:buNone/>
            </a:pPr>
            <a:endParaRPr lang="en-CA" sz="800" dirty="0">
              <a:solidFill>
                <a:srgbClr val="FF0000"/>
              </a:solidFill>
              <a:effectLst/>
            </a:endParaRPr>
          </a:p>
          <a:p>
            <a:r>
              <a:rPr lang="en-CA" sz="2400" dirty="0">
                <a:solidFill>
                  <a:srgbClr val="FF0000"/>
                </a:solidFill>
                <a:effectLst/>
              </a:rPr>
              <a:t>BC </a:t>
            </a:r>
            <a:r>
              <a:rPr lang="en-CA" sz="2400" dirty="0">
                <a:solidFill>
                  <a:srgbClr val="FF0000"/>
                </a:solidFill>
              </a:rPr>
              <a:t>has some of the least protective language for workers regarding violence in Canada. </a:t>
            </a:r>
            <a:endParaRPr lang="en-CA" sz="2400" dirty="0">
              <a:solidFill>
                <a:srgbClr val="FF0000"/>
              </a:solidFill>
              <a:effectLst/>
            </a:endParaRPr>
          </a:p>
          <a:p>
            <a:pPr>
              <a:buNone/>
            </a:pPr>
            <a:r>
              <a:rPr lang="en-CA" dirty="0"/>
              <a:t>		</a:t>
            </a:r>
          </a:p>
        </p:txBody>
      </p:sp>
      <p:sp>
        <p:nvSpPr>
          <p:cNvPr id="6" name="Slide Number Placeholder 5"/>
          <p:cNvSpPr>
            <a:spLocks noGrp="1"/>
          </p:cNvSpPr>
          <p:nvPr>
            <p:ph type="sldNum" sz="quarter" idx="12"/>
          </p:nvPr>
        </p:nvSpPr>
        <p:spPr/>
        <p:txBody>
          <a:bodyPr/>
          <a:lstStyle/>
          <a:p>
            <a:fld id="{2F6EF28B-1B0F-4051-A930-BF767E64632F}" type="slidenum">
              <a:rPr lang="en-CA" smtClean="0"/>
              <a:pPr/>
              <a:t>23</a:t>
            </a:fld>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188640"/>
            <a:ext cx="7725544" cy="1066800"/>
          </a:xfrm>
        </p:spPr>
        <p:txBody>
          <a:bodyPr>
            <a:normAutofit/>
          </a:bodyPr>
          <a:lstStyle/>
          <a:p>
            <a:pPr algn="ctr"/>
            <a:r>
              <a:rPr lang="en-CA" sz="2800" b="1" dirty="0">
                <a:solidFill>
                  <a:srgbClr val="0070C0"/>
                </a:solidFill>
                <a:effectLst/>
              </a:rPr>
              <a:t>How is Violence Defined cont’d.</a:t>
            </a:r>
          </a:p>
        </p:txBody>
      </p:sp>
      <p:sp>
        <p:nvSpPr>
          <p:cNvPr id="2" name="Content Placeholder 1"/>
          <p:cNvSpPr>
            <a:spLocks noGrp="1"/>
          </p:cNvSpPr>
          <p:nvPr>
            <p:ph idx="1"/>
          </p:nvPr>
        </p:nvSpPr>
        <p:spPr>
          <a:xfrm>
            <a:off x="1115615" y="1412776"/>
            <a:ext cx="7972397" cy="4320480"/>
          </a:xfrm>
        </p:spPr>
        <p:txBody>
          <a:bodyPr>
            <a:normAutofit fontScale="25000" lnSpcReduction="20000"/>
          </a:bodyPr>
          <a:lstStyle/>
          <a:p>
            <a:r>
              <a:rPr lang="en-CA" sz="9600" dirty="0">
                <a:solidFill>
                  <a:srgbClr val="FF0000"/>
                </a:solidFill>
                <a:effectLst/>
              </a:rPr>
              <a:t>CUPE National defines violence as:</a:t>
            </a:r>
          </a:p>
          <a:p>
            <a:pPr marL="82550" indent="0">
              <a:buNone/>
            </a:pPr>
            <a:endParaRPr lang="en-CA" dirty="0">
              <a:solidFill>
                <a:srgbClr val="FF0000"/>
              </a:solidFill>
            </a:endParaRPr>
          </a:p>
          <a:p>
            <a:pPr marL="82550" indent="0">
              <a:buNone/>
            </a:pPr>
            <a:r>
              <a:rPr lang="en-CA" sz="9600" dirty="0">
                <a:solidFill>
                  <a:srgbClr val="FF0000"/>
                </a:solidFill>
              </a:rPr>
              <a:t>	</a:t>
            </a:r>
            <a:r>
              <a:rPr lang="en-CA" sz="9600" dirty="0">
                <a:solidFill>
                  <a:srgbClr val="FF0000"/>
                </a:solidFill>
                <a:cs typeface="Calibri" panose="020F0502020204030204" pitchFamily="34" charset="0"/>
              </a:rPr>
              <a:t>“Violence in the workplace is any incident(s) in which 	an employee is threatened, assaulted or abused during 	the course of their employment that may cause 	physical or psychological harm.  This includes threats, 	attempted or actual assault, application of force, 	verbal abuse or harassment.  Harassment is offensive 	behaviour that a reasonable person would consider 	unwelcome. The workplace is any location in which 	work-related activities under the control of the 	organization are performed.” </a:t>
            </a:r>
          </a:p>
          <a:p>
            <a:pPr marL="82550" indent="0">
              <a:buNone/>
            </a:pPr>
            <a:endParaRPr lang="en-CA" dirty="0"/>
          </a:p>
          <a:p>
            <a:r>
              <a:rPr lang="en-CA" sz="9600" dirty="0"/>
              <a:t>This definition is subject to frequent change, as are the Legislation, Regulations, Policies and Guidelines. </a:t>
            </a:r>
          </a:p>
          <a:p>
            <a:pPr marL="82550" indent="0">
              <a:buNone/>
            </a:pPr>
            <a:r>
              <a:rPr lang="en-CA" dirty="0"/>
              <a:t> </a:t>
            </a:r>
          </a:p>
          <a:p>
            <a:endParaRPr lang="en-CA" dirty="0"/>
          </a:p>
        </p:txBody>
      </p:sp>
      <p:sp>
        <p:nvSpPr>
          <p:cNvPr id="6" name="Slide Number Placeholder 5"/>
          <p:cNvSpPr>
            <a:spLocks noGrp="1"/>
          </p:cNvSpPr>
          <p:nvPr>
            <p:ph type="sldNum" sz="quarter" idx="12"/>
          </p:nvPr>
        </p:nvSpPr>
        <p:spPr/>
        <p:txBody>
          <a:bodyPr/>
          <a:lstStyle/>
          <a:p>
            <a:fld id="{2F6EF28B-1B0F-4051-A930-BF767E64632F}" type="slidenum">
              <a:rPr lang="en-CA" smtClean="0"/>
              <a:pPr/>
              <a:t>24</a:t>
            </a:fld>
            <a:endParaRPr lang="en-CA" dirty="0"/>
          </a:p>
        </p:txBody>
      </p:sp>
    </p:spTree>
    <p:extLst>
      <p:ext uri="{BB962C8B-B14F-4D97-AF65-F5344CB8AC3E}">
        <p14:creationId xmlns:p14="http://schemas.microsoft.com/office/powerpoint/2010/main" val="349069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costume&#10;&#10;Description generated with high confidence">
            <a:extLst>
              <a:ext uri="{FF2B5EF4-FFF2-40B4-BE49-F238E27FC236}">
                <a16:creationId xmlns:a16="http://schemas.microsoft.com/office/drawing/2014/main" id="{E67B801D-F38D-4F00-8314-01A9EF5EFFDA}"/>
              </a:ext>
            </a:extLst>
          </p:cNvPr>
          <p:cNvPicPr>
            <a:picLocks noChangeAspect="1"/>
          </p:cNvPicPr>
          <p:nvPr/>
        </p:nvPicPr>
        <p:blipFill rotWithShape="1">
          <a:blip r:embed="rId2">
            <a:extLst>
              <a:ext uri="{28A0092B-C50C-407E-A947-70E740481C1C}">
                <a14:useLocalDpi xmlns:a14="http://schemas.microsoft.com/office/drawing/2010/main" val="0"/>
              </a:ext>
            </a:extLst>
          </a:blip>
          <a:srcRect l="12600"/>
          <a:stretch/>
        </p:blipFill>
        <p:spPr>
          <a:xfrm>
            <a:off x="1547664" y="1844824"/>
            <a:ext cx="6911752" cy="3954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a:extLst>
              <a:ext uri="{FF2B5EF4-FFF2-40B4-BE49-F238E27FC236}">
                <a16:creationId xmlns:a16="http://schemas.microsoft.com/office/drawing/2014/main" id="{07B317A5-F9E3-4B0A-AB95-A86C4722497E}"/>
              </a:ext>
            </a:extLst>
          </p:cNvPr>
          <p:cNvSpPr/>
          <p:nvPr/>
        </p:nvSpPr>
        <p:spPr>
          <a:xfrm>
            <a:off x="251520" y="260648"/>
            <a:ext cx="5256584" cy="170648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effectLst/>
                <a:latin typeface="Calibri" panose="020F0502020204030204" pitchFamily="34" charset="0"/>
                <a:cs typeface="Calibri" panose="020F0502020204030204" pitchFamily="34" charset="0"/>
              </a:rPr>
              <a:t>In one study in the Education Sector </a:t>
            </a:r>
          </a:p>
          <a:p>
            <a:pPr algn="ctr"/>
            <a:r>
              <a:rPr lang="en-CA" b="1" dirty="0">
                <a:solidFill>
                  <a:schemeClr val="tx1"/>
                </a:solidFill>
                <a:effectLst/>
                <a:latin typeface="Calibri" panose="020F0502020204030204" pitchFamily="34" charset="0"/>
                <a:cs typeface="Calibri" panose="020F0502020204030204" pitchFamily="34" charset="0"/>
              </a:rPr>
              <a:t>1/3</a:t>
            </a:r>
            <a:r>
              <a:rPr lang="en-CA" b="1" baseline="30000" dirty="0">
                <a:solidFill>
                  <a:schemeClr val="tx1"/>
                </a:solidFill>
                <a:effectLst/>
                <a:latin typeface="Calibri" panose="020F0502020204030204" pitchFamily="34" charset="0"/>
                <a:cs typeface="Calibri" panose="020F0502020204030204" pitchFamily="34" charset="0"/>
              </a:rPr>
              <a:t>rd</a:t>
            </a:r>
            <a:r>
              <a:rPr lang="en-CA" b="1" dirty="0">
                <a:solidFill>
                  <a:schemeClr val="tx1"/>
                </a:solidFill>
                <a:effectLst/>
                <a:latin typeface="Calibri" panose="020F0502020204030204" pitchFamily="34" charset="0"/>
                <a:cs typeface="Calibri" panose="020F0502020204030204" pitchFamily="34" charset="0"/>
              </a:rPr>
              <a:t> of all forms of violence (such as bullying and harassment</a:t>
            </a:r>
            <a:r>
              <a:rPr lang="en-CA" b="1" dirty="0">
                <a:solidFill>
                  <a:schemeClr val="tx1"/>
                </a:solidFill>
                <a:latin typeface="Calibri" panose="020F0502020204030204" pitchFamily="34" charset="0"/>
                <a:cs typeface="Calibri" panose="020F0502020204030204" pitchFamily="34" charset="0"/>
              </a:rPr>
              <a:t>) </a:t>
            </a:r>
            <a:r>
              <a:rPr lang="en-CA" b="1" dirty="0">
                <a:solidFill>
                  <a:schemeClr val="tx1"/>
                </a:solidFill>
                <a:effectLst/>
                <a:latin typeface="Calibri" panose="020F0502020204030204" pitchFamily="34" charset="0"/>
                <a:cs typeface="Calibri" panose="020F0502020204030204" pitchFamily="34" charset="0"/>
              </a:rPr>
              <a:t>involved management </a:t>
            </a:r>
            <a:r>
              <a:rPr lang="en-CA" b="1" dirty="0">
                <a:solidFill>
                  <a:schemeClr val="tx1"/>
                </a:solidFill>
                <a:latin typeface="Calibri" panose="020F0502020204030204" pitchFamily="34" charset="0"/>
                <a:cs typeface="Calibri" panose="020F0502020204030204" pitchFamily="34" charset="0"/>
              </a:rPr>
              <a:t>/ excluded employees</a:t>
            </a:r>
            <a:endParaRPr lang="en-CA" b="1" dirty="0">
              <a:solidFill>
                <a:schemeClr val="tx1"/>
              </a:solidFill>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3AB4E15-9E7F-4886-BE68-FC82F30DFB2E}"/>
              </a:ext>
            </a:extLst>
          </p:cNvPr>
          <p:cNvSpPr/>
          <p:nvPr/>
        </p:nvSpPr>
        <p:spPr>
          <a:xfrm>
            <a:off x="2339752" y="5798908"/>
            <a:ext cx="4896036" cy="704732"/>
          </a:xfrm>
          <a:prstGeom prst="rect">
            <a:avLst/>
          </a:prstGeom>
          <a:solidFill>
            <a:schemeClr val="bg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latin typeface="Calibri" panose="020F0502020204030204" pitchFamily="34" charset="0"/>
                <a:cs typeface="Calibri" panose="020F0502020204030204" pitchFamily="34" charset="0"/>
              </a:rPr>
              <a:t>Performance evaluation time!</a:t>
            </a:r>
          </a:p>
        </p:txBody>
      </p:sp>
    </p:spTree>
    <p:extLst>
      <p:ext uri="{BB962C8B-B14F-4D97-AF65-F5344CB8AC3E}">
        <p14:creationId xmlns:p14="http://schemas.microsoft.com/office/powerpoint/2010/main" val="289181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188640"/>
            <a:ext cx="7725544" cy="1066800"/>
          </a:xfrm>
        </p:spPr>
        <p:txBody>
          <a:bodyPr>
            <a:normAutofit/>
          </a:bodyPr>
          <a:lstStyle/>
          <a:p>
            <a:pPr algn="ctr"/>
            <a:r>
              <a:rPr lang="en-CA" sz="2800" b="1" dirty="0">
                <a:solidFill>
                  <a:srgbClr val="0070C0"/>
                </a:solidFill>
                <a:effectLst/>
              </a:rPr>
              <a:t>How is Violence Defined cont’d.</a:t>
            </a:r>
          </a:p>
        </p:txBody>
      </p:sp>
      <p:sp>
        <p:nvSpPr>
          <p:cNvPr id="2" name="Content Placeholder 1"/>
          <p:cNvSpPr>
            <a:spLocks noGrp="1"/>
          </p:cNvSpPr>
          <p:nvPr>
            <p:ph idx="1"/>
          </p:nvPr>
        </p:nvSpPr>
        <p:spPr>
          <a:xfrm>
            <a:off x="1115615" y="1412776"/>
            <a:ext cx="7972397" cy="4320480"/>
          </a:xfrm>
        </p:spPr>
        <p:txBody>
          <a:bodyPr>
            <a:normAutofit/>
          </a:bodyPr>
          <a:lstStyle/>
          <a:p>
            <a:r>
              <a:rPr lang="en-CA" sz="2400" dirty="0">
                <a:solidFill>
                  <a:srgbClr val="FF0000"/>
                </a:solidFill>
                <a:effectLst/>
              </a:rPr>
              <a:t>Violence occurs on a continuum and includes verba</a:t>
            </a:r>
            <a:r>
              <a:rPr lang="en-CA" sz="2400" dirty="0">
                <a:solidFill>
                  <a:srgbClr val="FF0000"/>
                </a:solidFill>
              </a:rPr>
              <a:t>l violence, bullying and harassment, among many others</a:t>
            </a:r>
            <a:r>
              <a:rPr lang="en-CA" sz="2400" dirty="0">
                <a:solidFill>
                  <a:srgbClr val="FF0000"/>
                </a:solidFill>
                <a:effectLst/>
              </a:rPr>
              <a:t>.  </a:t>
            </a:r>
          </a:p>
          <a:p>
            <a:endParaRPr lang="en-CA" sz="800" dirty="0">
              <a:solidFill>
                <a:srgbClr val="FF0000"/>
              </a:solidFill>
            </a:endParaRPr>
          </a:p>
          <a:p>
            <a:r>
              <a:rPr lang="en-CA" sz="2400" dirty="0"/>
              <a:t>Violence often escalates from one form to another, and not necessarily in any particular order or sequence.  </a:t>
            </a:r>
          </a:p>
          <a:p>
            <a:pPr marL="82550" indent="0">
              <a:buNone/>
            </a:pPr>
            <a:endParaRPr lang="en-CA" sz="800" dirty="0"/>
          </a:p>
          <a:p>
            <a:r>
              <a:rPr lang="en-CA" sz="2400" dirty="0">
                <a:solidFill>
                  <a:srgbClr val="FF0000"/>
                </a:solidFill>
                <a:effectLst/>
              </a:rPr>
              <a:t>Include categories and broad definitions of violence</a:t>
            </a:r>
            <a:r>
              <a:rPr lang="en-CA" sz="2400" dirty="0">
                <a:solidFill>
                  <a:srgbClr val="FF0000"/>
                </a:solidFill>
              </a:rPr>
              <a:t> </a:t>
            </a:r>
            <a:r>
              <a:rPr lang="en-CA" sz="2400" dirty="0">
                <a:effectLst/>
              </a:rPr>
              <a:t>such as:</a:t>
            </a:r>
          </a:p>
          <a:p>
            <a:pPr marL="82550" indent="0">
              <a:buNone/>
            </a:pPr>
            <a:endParaRPr lang="en-CA" sz="2400" dirty="0"/>
          </a:p>
          <a:p>
            <a:pPr marL="82550" indent="0" algn="ctr">
              <a:buNone/>
            </a:pPr>
            <a:r>
              <a:rPr lang="en-CA" sz="2000" dirty="0">
                <a:effectLst/>
              </a:rPr>
              <a:t>(See next slide for a partial list.  The accompanying document identified </a:t>
            </a:r>
            <a:r>
              <a:rPr lang="en-CA" sz="2000" dirty="0"/>
              <a:t>on Slide 3 of this Power Point</a:t>
            </a:r>
            <a:r>
              <a:rPr lang="en-CA" sz="2000" dirty="0">
                <a:effectLst/>
              </a:rPr>
              <a:t> provides a much more detailed list)</a:t>
            </a:r>
          </a:p>
        </p:txBody>
      </p:sp>
      <p:sp>
        <p:nvSpPr>
          <p:cNvPr id="6" name="Slide Number Placeholder 5"/>
          <p:cNvSpPr>
            <a:spLocks noGrp="1"/>
          </p:cNvSpPr>
          <p:nvPr>
            <p:ph type="sldNum" sz="quarter" idx="12"/>
          </p:nvPr>
        </p:nvSpPr>
        <p:spPr/>
        <p:txBody>
          <a:bodyPr/>
          <a:lstStyle/>
          <a:p>
            <a:fld id="{2F6EF28B-1B0F-4051-A930-BF767E64632F}" type="slidenum">
              <a:rPr lang="en-CA" smtClean="0"/>
              <a:pPr/>
              <a:t>26</a:t>
            </a:fld>
            <a:endParaRPr lang="en-CA" dirty="0"/>
          </a:p>
        </p:txBody>
      </p:sp>
    </p:spTree>
    <p:extLst>
      <p:ext uri="{BB962C8B-B14F-4D97-AF65-F5344CB8AC3E}">
        <p14:creationId xmlns:p14="http://schemas.microsoft.com/office/powerpoint/2010/main" val="6536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188640"/>
            <a:ext cx="7725544" cy="1066800"/>
          </a:xfrm>
        </p:spPr>
        <p:txBody>
          <a:bodyPr>
            <a:normAutofit/>
          </a:bodyPr>
          <a:lstStyle/>
          <a:p>
            <a:pPr algn="ctr"/>
            <a:r>
              <a:rPr lang="en-CA" sz="3100" b="1" dirty="0">
                <a:solidFill>
                  <a:srgbClr val="0070C0"/>
                </a:solidFill>
                <a:effectLst/>
              </a:rPr>
              <a:t>How is Violence Defined c</a:t>
            </a:r>
            <a:r>
              <a:rPr lang="en-CA" sz="2800" b="1" dirty="0">
                <a:solidFill>
                  <a:srgbClr val="0070C0"/>
                </a:solidFill>
                <a:effectLst/>
              </a:rPr>
              <a:t>ont’d.</a:t>
            </a:r>
          </a:p>
        </p:txBody>
      </p:sp>
      <p:sp>
        <p:nvSpPr>
          <p:cNvPr id="2" name="Content Placeholder 1"/>
          <p:cNvSpPr>
            <a:spLocks noGrp="1"/>
          </p:cNvSpPr>
          <p:nvPr>
            <p:ph idx="1"/>
          </p:nvPr>
        </p:nvSpPr>
        <p:spPr>
          <a:xfrm>
            <a:off x="1115615" y="1412776"/>
            <a:ext cx="7972397" cy="4320480"/>
          </a:xfrm>
        </p:spPr>
        <p:txBody>
          <a:bodyPr>
            <a:noAutofit/>
          </a:bodyPr>
          <a:lstStyle/>
          <a:p>
            <a:pPr lvl="0">
              <a:buFont typeface="Wingdings" panose="05000000000000000000" pitchFamily="2" charset="2"/>
              <a:buChar char="Ø"/>
            </a:pPr>
            <a:r>
              <a:rPr lang="en-CA" sz="2400" dirty="0">
                <a:solidFill>
                  <a:srgbClr val="FF0000"/>
                </a:solidFill>
              </a:rPr>
              <a:t>Verbal abuse</a:t>
            </a:r>
          </a:p>
          <a:p>
            <a:pPr lvl="0">
              <a:buFont typeface="Wingdings" panose="05000000000000000000" pitchFamily="2" charset="2"/>
              <a:buChar char="Ø"/>
            </a:pPr>
            <a:r>
              <a:rPr lang="en-CA" sz="2400" dirty="0">
                <a:solidFill>
                  <a:srgbClr val="FF0000"/>
                </a:solidFill>
              </a:rPr>
              <a:t>Verbal threats</a:t>
            </a:r>
          </a:p>
          <a:p>
            <a:pPr lvl="0">
              <a:buFont typeface="Wingdings" panose="05000000000000000000" pitchFamily="2" charset="2"/>
              <a:buChar char="Ø"/>
            </a:pPr>
            <a:r>
              <a:rPr lang="en-CA" sz="2400" dirty="0">
                <a:solidFill>
                  <a:srgbClr val="FF0000"/>
                </a:solidFill>
              </a:rPr>
              <a:t>Threatening behaviours</a:t>
            </a:r>
          </a:p>
          <a:p>
            <a:pPr lvl="0">
              <a:buFont typeface="Wingdings" panose="05000000000000000000" pitchFamily="2" charset="2"/>
              <a:buChar char="Ø"/>
            </a:pPr>
            <a:r>
              <a:rPr lang="en-CA" sz="2400" dirty="0">
                <a:solidFill>
                  <a:srgbClr val="FF0000"/>
                </a:solidFill>
              </a:rPr>
              <a:t>Written abuse</a:t>
            </a:r>
          </a:p>
          <a:p>
            <a:pPr lvl="0">
              <a:buFont typeface="Wingdings" panose="05000000000000000000" pitchFamily="2" charset="2"/>
              <a:buChar char="Ø"/>
            </a:pPr>
            <a:r>
              <a:rPr lang="en-CA" sz="2400" dirty="0">
                <a:solidFill>
                  <a:srgbClr val="FF0000"/>
                </a:solidFill>
              </a:rPr>
              <a:t>Written threats</a:t>
            </a:r>
          </a:p>
          <a:p>
            <a:pPr lvl="0">
              <a:buFont typeface="Wingdings" panose="05000000000000000000" pitchFamily="2" charset="2"/>
              <a:buChar char="Ø"/>
            </a:pPr>
            <a:r>
              <a:rPr lang="en-CA" sz="2400" dirty="0">
                <a:solidFill>
                  <a:srgbClr val="FF0000"/>
                </a:solidFill>
              </a:rPr>
              <a:t>Harassment and bullying </a:t>
            </a:r>
          </a:p>
          <a:p>
            <a:pPr lvl="0">
              <a:buFont typeface="Wingdings" panose="05000000000000000000" pitchFamily="2" charset="2"/>
              <a:buChar char="Ø"/>
            </a:pPr>
            <a:r>
              <a:rPr lang="en-CA" sz="2400" dirty="0">
                <a:solidFill>
                  <a:srgbClr val="FF0000"/>
                </a:solidFill>
              </a:rPr>
              <a:t>Stalking</a:t>
            </a:r>
          </a:p>
          <a:p>
            <a:pPr lvl="0">
              <a:buFont typeface="Wingdings" panose="05000000000000000000" pitchFamily="2" charset="2"/>
              <a:buChar char="Ø"/>
            </a:pPr>
            <a:r>
              <a:rPr lang="en-CA" sz="2400" dirty="0">
                <a:solidFill>
                  <a:srgbClr val="FF0000"/>
                </a:solidFill>
              </a:rPr>
              <a:t>Sexual harassment</a:t>
            </a:r>
          </a:p>
          <a:p>
            <a:pPr>
              <a:buFont typeface="Wingdings" panose="05000000000000000000" pitchFamily="2" charset="2"/>
              <a:buChar char="Ø"/>
            </a:pPr>
            <a:r>
              <a:rPr lang="en-CA" sz="2400" dirty="0">
                <a:solidFill>
                  <a:srgbClr val="FF0000"/>
                </a:solidFill>
              </a:rPr>
              <a:t>Physical assaults </a:t>
            </a:r>
          </a:p>
          <a:p>
            <a:pPr>
              <a:buFont typeface="Wingdings" panose="05000000000000000000" pitchFamily="2" charset="2"/>
              <a:buChar char="Ø"/>
            </a:pPr>
            <a:r>
              <a:rPr lang="en-CA" sz="2400" dirty="0">
                <a:solidFill>
                  <a:srgbClr val="FF0000"/>
                </a:solidFill>
              </a:rPr>
              <a:t>Domestic violence</a:t>
            </a:r>
          </a:p>
        </p:txBody>
      </p:sp>
      <p:sp>
        <p:nvSpPr>
          <p:cNvPr id="6" name="Slide Number Placeholder 5"/>
          <p:cNvSpPr>
            <a:spLocks noGrp="1"/>
          </p:cNvSpPr>
          <p:nvPr>
            <p:ph type="sldNum" sz="quarter" idx="12"/>
          </p:nvPr>
        </p:nvSpPr>
        <p:spPr/>
        <p:txBody>
          <a:bodyPr/>
          <a:lstStyle/>
          <a:p>
            <a:fld id="{2F6EF28B-1B0F-4051-A930-BF767E64632F}" type="slidenum">
              <a:rPr lang="en-CA" smtClean="0"/>
              <a:pPr/>
              <a:t>27</a:t>
            </a:fld>
            <a:endParaRPr lang="en-CA" dirty="0"/>
          </a:p>
        </p:txBody>
      </p:sp>
    </p:spTree>
    <p:extLst>
      <p:ext uri="{BB962C8B-B14F-4D97-AF65-F5344CB8AC3E}">
        <p14:creationId xmlns:p14="http://schemas.microsoft.com/office/powerpoint/2010/main" val="392665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28</a:t>
            </a:fld>
            <a:endParaRPr lang="en-CA" dirty="0"/>
          </a:p>
        </p:txBody>
      </p:sp>
      <p:pic>
        <p:nvPicPr>
          <p:cNvPr id="6" name="Picture 5">
            <a:extLst>
              <a:ext uri="{FF2B5EF4-FFF2-40B4-BE49-F238E27FC236}">
                <a16:creationId xmlns:a16="http://schemas.microsoft.com/office/drawing/2014/main" id="{AEC7A0BB-92FC-4925-B766-4E467F847B28}"/>
              </a:ext>
            </a:extLst>
          </p:cNvPr>
          <p:cNvPicPr/>
          <p:nvPr/>
        </p:nvPicPr>
        <p:blipFill rotWithShape="1">
          <a:blip r:embed="rId2"/>
          <a:srcRect l="34333" t="21835" r="35667" b="19915"/>
          <a:stretch/>
        </p:blipFill>
        <p:spPr bwMode="auto">
          <a:xfrm>
            <a:off x="2771800" y="404664"/>
            <a:ext cx="4633694" cy="569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6746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a:t>
            </a:r>
            <a:br>
              <a:rPr lang="en-CA" sz="3100" b="1" dirty="0"/>
            </a:br>
            <a:endParaRPr lang="en-CA" sz="3100" b="1" dirty="0"/>
          </a:p>
        </p:txBody>
      </p:sp>
      <p:sp>
        <p:nvSpPr>
          <p:cNvPr id="13315" name="Content Placeholder 2"/>
          <p:cNvSpPr>
            <a:spLocks noGrp="1"/>
          </p:cNvSpPr>
          <p:nvPr>
            <p:ph idx="1"/>
          </p:nvPr>
        </p:nvSpPr>
        <p:spPr>
          <a:xfrm>
            <a:off x="1153856" y="1694926"/>
            <a:ext cx="7810632" cy="4220968"/>
          </a:xfrm>
        </p:spPr>
        <p:txBody>
          <a:bodyPr>
            <a:noAutofit/>
          </a:bodyPr>
          <a:lstStyle/>
          <a:p>
            <a:r>
              <a:rPr lang="en-CA" sz="2400" dirty="0"/>
              <a:t>Key areas of the current OHS Regulations include:</a:t>
            </a:r>
          </a:p>
          <a:p>
            <a:pPr marL="82550" indent="0">
              <a:buNone/>
            </a:pPr>
            <a:endParaRPr lang="en-US" sz="800" dirty="0"/>
          </a:p>
          <a:p>
            <a:pPr marL="82550" indent="0">
              <a:buNone/>
            </a:pPr>
            <a:r>
              <a:rPr lang="en-US" sz="2400" dirty="0"/>
              <a:t>Occupational Health and Safety Regulation (“OHSR”) 4.27 - 4.31 - Violence in the Workplace</a:t>
            </a:r>
            <a:endParaRPr lang="en-CA" sz="2400" dirty="0"/>
          </a:p>
          <a:p>
            <a:pPr marL="82550" indent="0">
              <a:buNone/>
            </a:pPr>
            <a:endParaRPr lang="en-CA" sz="800" dirty="0"/>
          </a:p>
          <a:p>
            <a:pPr marL="82550" indent="0">
              <a:buNone/>
            </a:pPr>
            <a:r>
              <a:rPr lang="en-US" sz="2400" dirty="0"/>
              <a:t>	“</a:t>
            </a:r>
            <a:r>
              <a:rPr lang="en-CA" sz="2400" i="1" dirty="0"/>
              <a:t>"violence"</a:t>
            </a:r>
            <a:r>
              <a:rPr lang="en-CA" sz="2400" dirty="0"/>
              <a:t> means the attempted or actual exercise by 	a person, other than a worker, of any physical force so 	as to cause injury to a worker and includes any 	threatening statement or behaviour, which gives a 	worker reasonable cause to believe that he or she is 	at risk of injury.”</a:t>
            </a:r>
          </a:p>
          <a:p>
            <a:pPr marL="704088" lvl="2" indent="0">
              <a:buNone/>
            </a:pPr>
            <a:endParaRPr lang="en-CA" sz="2800" dirty="0">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3</a:t>
            </a:fld>
            <a:endParaRPr lang="en-CA" dirty="0"/>
          </a:p>
        </p:txBody>
      </p:sp>
      <p:pic>
        <p:nvPicPr>
          <p:cNvPr id="2" name="Picture 1">
            <a:extLst>
              <a:ext uri="{FF2B5EF4-FFF2-40B4-BE49-F238E27FC236}">
                <a16:creationId xmlns:a16="http://schemas.microsoft.com/office/drawing/2014/main" id="{0F15B82A-BF56-4131-AED7-6986C9A15C57}"/>
              </a:ext>
            </a:extLst>
          </p:cNvPr>
          <p:cNvPicPr>
            <a:picLocks noChangeAspect="1"/>
          </p:cNvPicPr>
          <p:nvPr/>
        </p:nvPicPr>
        <p:blipFill rotWithShape="1">
          <a:blip r:embed="rId2"/>
          <a:srcRect l="30313" t="32282" r="31888" b="9838"/>
          <a:stretch/>
        </p:blipFill>
        <p:spPr>
          <a:xfrm>
            <a:off x="2339752" y="548680"/>
            <a:ext cx="5431461"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31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30</a:t>
            </a:fld>
            <a:endParaRPr lang="en-CA" dirty="0"/>
          </a:p>
        </p:txBody>
      </p:sp>
      <p:pic>
        <p:nvPicPr>
          <p:cNvPr id="3" name="Picture 2" descr="A screenshot of a cell phone&#10;&#10;Description generated with very high confidence">
            <a:extLst>
              <a:ext uri="{FF2B5EF4-FFF2-40B4-BE49-F238E27FC236}">
                <a16:creationId xmlns:a16="http://schemas.microsoft.com/office/drawing/2014/main" id="{E406FC63-E3B7-4E56-91F5-3F75DC69043D}"/>
              </a:ext>
            </a:extLst>
          </p:cNvPr>
          <p:cNvPicPr>
            <a:picLocks noChangeAspect="1"/>
          </p:cNvPicPr>
          <p:nvPr/>
        </p:nvPicPr>
        <p:blipFill rotWithShape="1">
          <a:blip r:embed="rId2">
            <a:extLst>
              <a:ext uri="{28A0092B-C50C-407E-A947-70E740481C1C}">
                <a14:useLocalDpi xmlns:a14="http://schemas.microsoft.com/office/drawing/2010/main" val="0"/>
              </a:ext>
            </a:extLst>
          </a:blip>
          <a:srcRect t="11150" b="14301"/>
          <a:stretch/>
        </p:blipFill>
        <p:spPr>
          <a:xfrm>
            <a:off x="3707904" y="313500"/>
            <a:ext cx="4773737" cy="5989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Oval 1">
            <a:extLst>
              <a:ext uri="{FF2B5EF4-FFF2-40B4-BE49-F238E27FC236}">
                <a16:creationId xmlns:a16="http://schemas.microsoft.com/office/drawing/2014/main" id="{5B30E4AD-593A-43EB-97D2-B90E708B805C}"/>
              </a:ext>
            </a:extLst>
          </p:cNvPr>
          <p:cNvSpPr/>
          <p:nvPr/>
        </p:nvSpPr>
        <p:spPr>
          <a:xfrm>
            <a:off x="179512" y="958897"/>
            <a:ext cx="3888432" cy="2304256"/>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effectLst/>
              </a:rPr>
              <a:t>Studies show that bullying occurs in </a:t>
            </a:r>
            <a:r>
              <a:rPr lang="en-CA" b="1" dirty="0">
                <a:solidFill>
                  <a:schemeClr val="tx1"/>
                </a:solidFill>
              </a:rPr>
              <a:t>over </a:t>
            </a:r>
            <a:r>
              <a:rPr lang="en-CA" b="1" dirty="0">
                <a:solidFill>
                  <a:schemeClr val="tx1"/>
                </a:solidFill>
                <a:effectLst/>
              </a:rPr>
              <a:t>40% of workplaces with over 2/3rds of employees witnessing bullying and harassment </a:t>
            </a:r>
          </a:p>
        </p:txBody>
      </p:sp>
      <p:sp>
        <p:nvSpPr>
          <p:cNvPr id="5" name="Arrow: Circular 4">
            <a:extLst>
              <a:ext uri="{FF2B5EF4-FFF2-40B4-BE49-F238E27FC236}">
                <a16:creationId xmlns:a16="http://schemas.microsoft.com/office/drawing/2014/main" id="{459B5D8D-9252-4647-B452-B0D7A4D4C4EC}"/>
              </a:ext>
            </a:extLst>
          </p:cNvPr>
          <p:cNvSpPr/>
          <p:nvPr/>
        </p:nvSpPr>
        <p:spPr>
          <a:xfrm>
            <a:off x="1835696" y="188640"/>
            <a:ext cx="2376264" cy="1482464"/>
          </a:xfrm>
          <a:prstGeom prst="circularArrow">
            <a:avLst>
              <a:gd name="adj1" fmla="val 8720"/>
              <a:gd name="adj2" fmla="val 578473"/>
              <a:gd name="adj3" fmla="val 20618565"/>
              <a:gd name="adj4" fmla="val 10737326"/>
              <a:gd name="adj5" fmla="val 181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1766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3100" b="1" dirty="0"/>
            </a:br>
            <a:endParaRPr lang="en-CA" sz="3100" b="1" dirty="0"/>
          </a:p>
        </p:txBody>
      </p:sp>
      <p:sp>
        <p:nvSpPr>
          <p:cNvPr id="13315" name="Content Placeholder 2"/>
          <p:cNvSpPr>
            <a:spLocks noGrp="1"/>
          </p:cNvSpPr>
          <p:nvPr>
            <p:ph idx="1"/>
          </p:nvPr>
        </p:nvSpPr>
        <p:spPr>
          <a:xfrm>
            <a:off x="1153856" y="1694926"/>
            <a:ext cx="7810632" cy="4220968"/>
          </a:xfrm>
        </p:spPr>
        <p:txBody>
          <a:bodyPr>
            <a:noAutofit/>
          </a:bodyPr>
          <a:lstStyle/>
          <a:p>
            <a:r>
              <a:rPr lang="en-US" sz="2400" dirty="0"/>
              <a:t>Other applicable Sections include (</a:t>
            </a:r>
            <a:r>
              <a:rPr lang="en-US" sz="2400" u="sng" dirty="0">
                <a:solidFill>
                  <a:srgbClr val="FF0000"/>
                </a:solidFill>
              </a:rPr>
              <a:t>red underlined sections</a:t>
            </a:r>
            <a:r>
              <a:rPr lang="en-US" sz="2400" dirty="0">
                <a:solidFill>
                  <a:srgbClr val="FF0000"/>
                </a:solidFill>
              </a:rPr>
              <a:t> are key</a:t>
            </a:r>
            <a:r>
              <a:rPr lang="en-US" sz="2400" dirty="0"/>
              <a:t>):</a:t>
            </a:r>
          </a:p>
          <a:p>
            <a:pPr marL="82550" indent="0">
              <a:buNone/>
            </a:pPr>
            <a:endParaRPr lang="en-CA" sz="800" dirty="0"/>
          </a:p>
          <a:p>
            <a:pPr lvl="0">
              <a:buFont typeface="Wingdings" panose="05000000000000000000" pitchFamily="2" charset="2"/>
              <a:buChar char="v"/>
            </a:pPr>
            <a:r>
              <a:rPr lang="en-US" sz="2400" dirty="0"/>
              <a:t>3.9 – Remedy Without Delay </a:t>
            </a:r>
            <a:endParaRPr lang="en-CA" sz="2400" dirty="0"/>
          </a:p>
          <a:p>
            <a:pPr lvl="0">
              <a:buFont typeface="Wingdings" panose="05000000000000000000" pitchFamily="2" charset="2"/>
              <a:buChar char="v"/>
            </a:pPr>
            <a:r>
              <a:rPr lang="en-US" sz="2400" dirty="0"/>
              <a:t>3.10 – Reporting Unsafe Conditions</a:t>
            </a:r>
            <a:endParaRPr lang="en-CA" sz="2400" dirty="0"/>
          </a:p>
          <a:p>
            <a:pPr lvl="0">
              <a:buFont typeface="Wingdings" panose="05000000000000000000" pitchFamily="2" charset="2"/>
              <a:buChar char="v"/>
            </a:pPr>
            <a:r>
              <a:rPr lang="en-US" sz="2400" dirty="0"/>
              <a:t>3.11 – Emergency Circumstances</a:t>
            </a:r>
            <a:endParaRPr lang="en-CA" sz="2400" dirty="0"/>
          </a:p>
          <a:p>
            <a:pPr>
              <a:buFont typeface="Wingdings" panose="05000000000000000000" pitchFamily="2" charset="2"/>
              <a:buChar char="v"/>
            </a:pPr>
            <a:r>
              <a:rPr lang="en-US" sz="2400" u="sng" dirty="0">
                <a:solidFill>
                  <a:srgbClr val="FF0000"/>
                </a:solidFill>
              </a:rPr>
              <a:t>3.12 – Refusal of Unsafe Work</a:t>
            </a:r>
            <a:endParaRPr lang="en-CA" sz="2400" u="sng" dirty="0">
              <a:solidFill>
                <a:srgbClr val="FF0000"/>
              </a:solidFill>
            </a:endParaRPr>
          </a:p>
          <a:p>
            <a:pPr>
              <a:buFont typeface="Wingdings" panose="05000000000000000000" pitchFamily="2" charset="2"/>
              <a:buChar char="v"/>
            </a:pPr>
            <a:r>
              <a:rPr lang="en-US" sz="2400" dirty="0"/>
              <a:t>3.13 – No Discriminatory Action</a:t>
            </a:r>
          </a:p>
          <a:p>
            <a:pPr>
              <a:buFont typeface="Wingdings" panose="05000000000000000000" pitchFamily="2" charset="2"/>
              <a:buChar char="v"/>
            </a:pPr>
            <a:r>
              <a:rPr lang="en-US" sz="2400" dirty="0"/>
              <a:t>3.22 to 3.25 for Young Workers e.g. 3.23(2)(e)(f)</a:t>
            </a:r>
            <a:endParaRPr lang="en-CA" sz="2400" dirty="0"/>
          </a:p>
          <a:p>
            <a:pPr marL="82550" indent="0">
              <a:buNone/>
            </a:pPr>
            <a:endParaRPr lang="en-CA" sz="2400" dirty="0">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31</a:t>
            </a:fld>
            <a:endParaRPr lang="en-US" dirty="0"/>
          </a:p>
        </p:txBody>
      </p:sp>
    </p:spTree>
    <p:extLst>
      <p:ext uri="{BB962C8B-B14F-4D97-AF65-F5344CB8AC3E}">
        <p14:creationId xmlns:p14="http://schemas.microsoft.com/office/powerpoint/2010/main" val="245238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3100" dirty="0"/>
            </a:br>
            <a:endParaRPr lang="en-CA" sz="3100" dirty="0"/>
          </a:p>
        </p:txBody>
      </p:sp>
      <p:sp>
        <p:nvSpPr>
          <p:cNvPr id="13315" name="Content Placeholder 2"/>
          <p:cNvSpPr>
            <a:spLocks noGrp="1"/>
          </p:cNvSpPr>
          <p:nvPr>
            <p:ph idx="1"/>
          </p:nvPr>
        </p:nvSpPr>
        <p:spPr>
          <a:xfrm>
            <a:off x="1153856" y="1694926"/>
            <a:ext cx="7810632" cy="4220968"/>
          </a:xfrm>
        </p:spPr>
        <p:txBody>
          <a:bodyPr>
            <a:noAutofit/>
          </a:bodyPr>
          <a:lstStyle/>
          <a:p>
            <a:pPr lvl="0">
              <a:buFont typeface="Wingdings" panose="05000000000000000000" pitchFamily="2" charset="2"/>
              <a:buChar char="v"/>
            </a:pPr>
            <a:r>
              <a:rPr lang="en-CA" sz="2400" dirty="0">
                <a:solidFill>
                  <a:srgbClr val="FF0000"/>
                </a:solidFill>
              </a:rPr>
              <a:t>3.28 - </a:t>
            </a:r>
            <a:r>
              <a:rPr lang="en-CA" sz="2400" u="sng" dirty="0">
                <a:solidFill>
                  <a:srgbClr val="FF0000"/>
                </a:solidFill>
              </a:rPr>
              <a:t>Participation by Employer or Representative of Employer and Worker Representative</a:t>
            </a:r>
          </a:p>
          <a:p>
            <a:pPr lvl="0">
              <a:buFont typeface="Wingdings" panose="05000000000000000000" pitchFamily="2" charset="2"/>
              <a:buChar char="v"/>
            </a:pPr>
            <a:r>
              <a:rPr lang="en-US" sz="2400" dirty="0"/>
              <a:t>4.13 – Risk Assessment (pertaining to evacuations etc.)</a:t>
            </a:r>
          </a:p>
          <a:p>
            <a:pPr lvl="0">
              <a:buFont typeface="Wingdings" panose="05000000000000000000" pitchFamily="2" charset="2"/>
              <a:buChar char="v"/>
            </a:pPr>
            <a:r>
              <a:rPr lang="en-US" sz="2400" dirty="0"/>
              <a:t>4.13 – Risk Assessment (pertaining to evacuations etc.)</a:t>
            </a:r>
            <a:endParaRPr lang="en-CA" sz="2400" dirty="0"/>
          </a:p>
          <a:p>
            <a:pPr lvl="0">
              <a:buFont typeface="Wingdings" panose="05000000000000000000" pitchFamily="2" charset="2"/>
              <a:buChar char="v"/>
            </a:pPr>
            <a:r>
              <a:rPr lang="en-US" sz="2400" dirty="0"/>
              <a:t>4.14 – Emergency Procedures</a:t>
            </a:r>
            <a:endParaRPr lang="en-CA" sz="2400" dirty="0"/>
          </a:p>
          <a:p>
            <a:pPr lvl="0">
              <a:buFont typeface="Wingdings" panose="05000000000000000000" pitchFamily="2" charset="2"/>
              <a:buChar char="v"/>
            </a:pPr>
            <a:r>
              <a:rPr lang="en-US" sz="2400" dirty="0"/>
              <a:t>4.16 - Training</a:t>
            </a:r>
            <a:endParaRPr lang="en-CA" sz="2400" dirty="0"/>
          </a:p>
          <a:p>
            <a:pPr lvl="0">
              <a:buFont typeface="Wingdings" panose="05000000000000000000" pitchFamily="2" charset="2"/>
              <a:buChar char="v"/>
            </a:pPr>
            <a:r>
              <a:rPr lang="en-CA" sz="2400" dirty="0">
                <a:solidFill>
                  <a:schemeClr val="tx1">
                    <a:lumMod val="95000"/>
                    <a:lumOff val="5000"/>
                  </a:schemeClr>
                </a:solidFill>
              </a:rPr>
              <a:t>4.20.1 Definition (</a:t>
            </a:r>
            <a:r>
              <a:rPr lang="en-CA" sz="2400" dirty="0"/>
              <a:t>4.20.1 to 4.23 pertain to working alone, a risk factor and precursor to violence)</a:t>
            </a:r>
          </a:p>
          <a:p>
            <a:pPr marL="82550" lvl="0" indent="0">
              <a:buNone/>
            </a:pPr>
            <a:endParaRPr lang="en-CA" sz="2400" dirty="0">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32</a:t>
            </a:fld>
            <a:endParaRPr lang="en-US" dirty="0"/>
          </a:p>
        </p:txBody>
      </p:sp>
    </p:spTree>
    <p:extLst>
      <p:ext uri="{BB962C8B-B14F-4D97-AF65-F5344CB8AC3E}">
        <p14:creationId xmlns:p14="http://schemas.microsoft.com/office/powerpoint/2010/main" val="113243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3100" dirty="0"/>
            </a:br>
            <a:endParaRPr lang="en-CA" sz="3100" dirty="0"/>
          </a:p>
        </p:txBody>
      </p:sp>
      <p:sp>
        <p:nvSpPr>
          <p:cNvPr id="13315" name="Content Placeholder 2"/>
          <p:cNvSpPr>
            <a:spLocks noGrp="1"/>
          </p:cNvSpPr>
          <p:nvPr>
            <p:ph idx="1"/>
          </p:nvPr>
        </p:nvSpPr>
        <p:spPr>
          <a:xfrm>
            <a:off x="1153856" y="1694926"/>
            <a:ext cx="7810632" cy="4220968"/>
          </a:xfrm>
        </p:spPr>
        <p:txBody>
          <a:bodyPr>
            <a:noAutofit/>
          </a:bodyPr>
          <a:lstStyle/>
          <a:p>
            <a:pPr lvl="0">
              <a:buFont typeface="Wingdings" panose="05000000000000000000" pitchFamily="2" charset="2"/>
              <a:buChar char="v"/>
            </a:pPr>
            <a:r>
              <a:rPr lang="en-CA" sz="2400" dirty="0">
                <a:solidFill>
                  <a:srgbClr val="FF0000"/>
                </a:solidFill>
              </a:rPr>
              <a:t>4.21 - </a:t>
            </a:r>
            <a:r>
              <a:rPr lang="en-CA" sz="2400" dirty="0">
                <a:solidFill>
                  <a:srgbClr val="FF0000"/>
                </a:solidFill>
                <a:hlinkClick r:id="rId3">
                  <a:extLst>
                    <a:ext uri="{A12FA001-AC4F-418D-AE19-62706E023703}">
                      <ahyp:hlinkClr xmlns:ahyp="http://schemas.microsoft.com/office/drawing/2018/hyperlinkcolor" val="tx"/>
                    </a:ext>
                  </a:extLst>
                </a:hlinkClick>
              </a:rPr>
              <a:t>Procedures for checking well-being of worker</a:t>
            </a:r>
            <a:endParaRPr lang="en-CA" sz="2400" dirty="0">
              <a:solidFill>
                <a:srgbClr val="FF0000"/>
              </a:solidFill>
            </a:endParaRPr>
          </a:p>
          <a:p>
            <a:pPr>
              <a:buFont typeface="Wingdings" panose="05000000000000000000" pitchFamily="2" charset="2"/>
              <a:buChar char="v"/>
            </a:pPr>
            <a:r>
              <a:rPr lang="en-CA" sz="2400" dirty="0">
                <a:solidFill>
                  <a:srgbClr val="FF0000"/>
                </a:solidFill>
              </a:rPr>
              <a:t>4.22 - </a:t>
            </a:r>
            <a:r>
              <a:rPr lang="en-CA" sz="2400" dirty="0">
                <a:solidFill>
                  <a:srgbClr val="FF0000"/>
                </a:solidFill>
                <a:hlinkClick r:id="rId4">
                  <a:extLst>
                    <a:ext uri="{A12FA001-AC4F-418D-AE19-62706E023703}">
                      <ahyp:hlinkClr xmlns:ahyp="http://schemas.microsoft.com/office/drawing/2018/hyperlinkcolor" val="tx"/>
                    </a:ext>
                  </a:extLst>
                </a:hlinkClick>
              </a:rPr>
              <a:t>Training</a:t>
            </a:r>
            <a:endParaRPr lang="en-CA" sz="2400" dirty="0">
              <a:solidFill>
                <a:srgbClr val="FF0000"/>
              </a:solidFill>
            </a:endParaRPr>
          </a:p>
          <a:p>
            <a:pPr>
              <a:buFont typeface="Wingdings" panose="05000000000000000000" pitchFamily="2" charset="2"/>
              <a:buChar char="v"/>
            </a:pPr>
            <a:r>
              <a:rPr lang="en-CA" sz="2400" dirty="0">
                <a:solidFill>
                  <a:srgbClr val="FF0000"/>
                </a:solidFill>
              </a:rPr>
              <a:t>4.23 - </a:t>
            </a:r>
            <a:r>
              <a:rPr lang="en-CA" sz="2400" dirty="0">
                <a:solidFill>
                  <a:srgbClr val="FF0000"/>
                </a:solidFill>
                <a:hlinkClick r:id="rId5">
                  <a:extLst>
                    <a:ext uri="{A12FA001-AC4F-418D-AE19-62706E023703}">
                      <ahyp:hlinkClr xmlns:ahyp="http://schemas.microsoft.com/office/drawing/2018/hyperlinkcolor" val="tx"/>
                    </a:ext>
                  </a:extLst>
                </a:hlinkClick>
              </a:rPr>
              <a:t>Annual reviews of procedures</a:t>
            </a:r>
            <a:endParaRPr lang="en-CA" sz="2400" dirty="0">
              <a:solidFill>
                <a:srgbClr val="FF0000"/>
              </a:solidFill>
            </a:endParaRPr>
          </a:p>
          <a:p>
            <a:pPr lvl="0">
              <a:buFont typeface="Wingdings" panose="05000000000000000000" pitchFamily="2" charset="2"/>
              <a:buChar char="v"/>
            </a:pPr>
            <a:r>
              <a:rPr lang="en-CA" sz="2400" dirty="0">
                <a:solidFill>
                  <a:schemeClr val="tx1">
                    <a:lumMod val="95000"/>
                    <a:lumOff val="5000"/>
                  </a:schemeClr>
                </a:solidFill>
              </a:rPr>
              <a:t>4.24 - Definition (4.24 to 4.26 </a:t>
            </a:r>
            <a:r>
              <a:rPr lang="en-CA" sz="2400" dirty="0"/>
              <a:t>pertain to Workplace Conduct)</a:t>
            </a:r>
          </a:p>
          <a:p>
            <a:pPr lvl="0">
              <a:buFont typeface="Wingdings" panose="05000000000000000000" pitchFamily="2" charset="2"/>
              <a:buChar char="v"/>
            </a:pPr>
            <a:r>
              <a:rPr lang="en-CA" sz="2400" dirty="0"/>
              <a:t>4.25 - Prohibition </a:t>
            </a:r>
          </a:p>
          <a:p>
            <a:pPr lvl="0">
              <a:buFont typeface="Wingdings" panose="05000000000000000000" pitchFamily="2" charset="2"/>
              <a:buChar char="v"/>
            </a:pPr>
            <a:r>
              <a:rPr lang="en-CA" sz="2400" dirty="0"/>
              <a:t>4.26 - Investigation </a:t>
            </a:r>
          </a:p>
          <a:p>
            <a:pPr lvl="0">
              <a:buFont typeface="Wingdings" panose="05000000000000000000" pitchFamily="2" charset="2"/>
              <a:buChar char="v"/>
            </a:pPr>
            <a:r>
              <a:rPr lang="en-US" sz="2400" dirty="0">
                <a:solidFill>
                  <a:srgbClr val="FF0000"/>
                </a:solidFill>
              </a:rPr>
              <a:t>4.28 - </a:t>
            </a:r>
            <a:r>
              <a:rPr lang="en-US" sz="2400" u="sng" dirty="0">
                <a:solidFill>
                  <a:srgbClr val="FF0000"/>
                </a:solidFill>
              </a:rPr>
              <a:t>Risk Assessment</a:t>
            </a:r>
            <a:r>
              <a:rPr lang="en-US" sz="2400" dirty="0">
                <a:solidFill>
                  <a:srgbClr val="FF0000"/>
                </a:solidFill>
              </a:rPr>
              <a:t> (4.28 to 4.31 pertain to violence)</a:t>
            </a:r>
            <a:endParaRPr lang="en-CA" sz="2400" dirty="0">
              <a:solidFill>
                <a:srgbClr val="FF0000"/>
              </a:solidFill>
            </a:endParaRPr>
          </a:p>
          <a:p>
            <a:pPr lvl="0">
              <a:buFont typeface="Wingdings" panose="05000000000000000000" pitchFamily="2" charset="2"/>
              <a:buChar char="v"/>
            </a:pPr>
            <a:endParaRPr lang="en-CA" sz="2400" dirty="0">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33</a:t>
            </a:fld>
            <a:endParaRPr lang="en-US" dirty="0"/>
          </a:p>
        </p:txBody>
      </p:sp>
    </p:spTree>
    <p:extLst>
      <p:ext uri="{BB962C8B-B14F-4D97-AF65-F5344CB8AC3E}">
        <p14:creationId xmlns:p14="http://schemas.microsoft.com/office/powerpoint/2010/main" val="24671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4000" dirty="0">
                <a:solidFill>
                  <a:srgbClr val="0070C0"/>
                </a:solidFill>
              </a:rPr>
            </a:br>
            <a:endParaRPr lang="en-CA" sz="4000" dirty="0">
              <a:solidFill>
                <a:srgbClr val="0070C0"/>
              </a:solidFill>
            </a:endParaRPr>
          </a:p>
        </p:txBody>
      </p:sp>
      <p:sp>
        <p:nvSpPr>
          <p:cNvPr id="13315" name="Content Placeholder 2"/>
          <p:cNvSpPr>
            <a:spLocks noGrp="1"/>
          </p:cNvSpPr>
          <p:nvPr>
            <p:ph idx="1"/>
          </p:nvPr>
        </p:nvSpPr>
        <p:spPr>
          <a:xfrm>
            <a:off x="1153856" y="1694926"/>
            <a:ext cx="7810632" cy="4220968"/>
          </a:xfrm>
        </p:spPr>
        <p:txBody>
          <a:bodyPr>
            <a:noAutofit/>
          </a:bodyPr>
          <a:lstStyle/>
          <a:p>
            <a:pPr lvl="0">
              <a:buFont typeface="Wingdings" panose="05000000000000000000" pitchFamily="2" charset="2"/>
              <a:buChar char="v"/>
            </a:pPr>
            <a:r>
              <a:rPr lang="en-US" sz="2400" dirty="0"/>
              <a:t>4.29 - Procedures and Policies</a:t>
            </a:r>
            <a:endParaRPr lang="en-CA" sz="2400" dirty="0"/>
          </a:p>
          <a:p>
            <a:pPr lvl="0">
              <a:buFont typeface="Wingdings" panose="05000000000000000000" pitchFamily="2" charset="2"/>
              <a:buChar char="v"/>
            </a:pPr>
            <a:r>
              <a:rPr lang="en-US" sz="2400" dirty="0">
                <a:solidFill>
                  <a:srgbClr val="FF0000"/>
                </a:solidFill>
              </a:rPr>
              <a:t>4.30 - </a:t>
            </a:r>
            <a:r>
              <a:rPr lang="en-US" sz="2400" u="sng" dirty="0">
                <a:solidFill>
                  <a:srgbClr val="FF0000"/>
                </a:solidFill>
              </a:rPr>
              <a:t>Instruction of Workers</a:t>
            </a:r>
            <a:endParaRPr lang="en-CA" sz="2400" u="sng" dirty="0">
              <a:solidFill>
                <a:srgbClr val="FF0000"/>
              </a:solidFill>
            </a:endParaRPr>
          </a:p>
          <a:p>
            <a:pPr>
              <a:buFont typeface="Wingdings" panose="05000000000000000000" pitchFamily="2" charset="2"/>
              <a:buChar char="v"/>
            </a:pPr>
            <a:r>
              <a:rPr lang="en-US" sz="2400" dirty="0"/>
              <a:t>4.31 - Advice to Consult a Physician</a:t>
            </a:r>
          </a:p>
          <a:p>
            <a:pPr marL="82550" indent="0">
              <a:buNone/>
            </a:pPr>
            <a:endParaRPr lang="en-US" sz="2400" dirty="0">
              <a:latin typeface="+mj-lt"/>
            </a:endParaRPr>
          </a:p>
          <a:p>
            <a:pPr marL="82550" indent="0" algn="ctr">
              <a:buNone/>
            </a:pPr>
            <a:r>
              <a:rPr lang="en-US" sz="4000" dirty="0">
                <a:solidFill>
                  <a:srgbClr val="FF0000"/>
                </a:solidFill>
                <a:latin typeface="+mj-lt"/>
              </a:rPr>
              <a:t>Lobby for changes to the OHS Regulations regarding violence, bullying, harassment and </a:t>
            </a:r>
          </a:p>
          <a:p>
            <a:pPr marL="82550" indent="0" algn="ctr">
              <a:buNone/>
            </a:pPr>
            <a:r>
              <a:rPr lang="en-US" sz="4000" dirty="0">
                <a:solidFill>
                  <a:srgbClr val="FF0000"/>
                </a:solidFill>
                <a:latin typeface="+mj-lt"/>
              </a:rPr>
              <a:t>working alone</a:t>
            </a:r>
            <a:endParaRPr lang="en-CA" sz="4000" dirty="0">
              <a:solidFill>
                <a:srgbClr val="FF0000"/>
              </a:solidFill>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34</a:t>
            </a:fld>
            <a:endParaRPr lang="en-US" dirty="0"/>
          </a:p>
        </p:txBody>
      </p:sp>
    </p:spTree>
    <p:extLst>
      <p:ext uri="{BB962C8B-B14F-4D97-AF65-F5344CB8AC3E}">
        <p14:creationId xmlns:p14="http://schemas.microsoft.com/office/powerpoint/2010/main" val="9574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35</a:t>
            </a:fld>
            <a:endParaRPr lang="en-CA" dirty="0"/>
          </a:p>
        </p:txBody>
      </p:sp>
      <p:pic>
        <p:nvPicPr>
          <p:cNvPr id="6" name="Picture 5">
            <a:extLst>
              <a:ext uri="{FF2B5EF4-FFF2-40B4-BE49-F238E27FC236}">
                <a16:creationId xmlns:a16="http://schemas.microsoft.com/office/drawing/2014/main" id="{68F746C5-41BB-469A-B25D-FD3C5C1107D6}"/>
              </a:ext>
            </a:extLst>
          </p:cNvPr>
          <p:cNvPicPr/>
          <p:nvPr/>
        </p:nvPicPr>
        <p:blipFill rotWithShape="1">
          <a:blip r:embed="rId2"/>
          <a:srcRect l="27860" t="15374" r="29352" b="8207"/>
          <a:stretch/>
        </p:blipFill>
        <p:spPr bwMode="auto">
          <a:xfrm>
            <a:off x="2411760" y="404664"/>
            <a:ext cx="5453980" cy="5581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442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4000" dirty="0"/>
            </a:br>
            <a:endParaRPr lang="en-CA" sz="4000" dirty="0"/>
          </a:p>
        </p:txBody>
      </p:sp>
      <p:sp>
        <p:nvSpPr>
          <p:cNvPr id="13315" name="Content Placeholder 2"/>
          <p:cNvSpPr>
            <a:spLocks noGrp="1"/>
          </p:cNvSpPr>
          <p:nvPr>
            <p:ph idx="1"/>
          </p:nvPr>
        </p:nvSpPr>
        <p:spPr>
          <a:xfrm>
            <a:off x="1153856" y="1694926"/>
            <a:ext cx="7810632" cy="4220968"/>
          </a:xfrm>
        </p:spPr>
        <p:txBody>
          <a:bodyPr>
            <a:noAutofit/>
          </a:bodyPr>
          <a:lstStyle/>
          <a:p>
            <a:r>
              <a:rPr lang="en-US" sz="2400" dirty="0"/>
              <a:t>Policy Items and Guidelines (which are not mandatory):</a:t>
            </a:r>
          </a:p>
          <a:p>
            <a:pPr marL="82550" indent="0">
              <a:buNone/>
            </a:pPr>
            <a:endParaRPr lang="en-CA" sz="800" dirty="0"/>
          </a:p>
          <a:p>
            <a:pPr lvl="0">
              <a:buFont typeface="Wingdings" panose="05000000000000000000" pitchFamily="2" charset="2"/>
              <a:buChar char="v"/>
            </a:pPr>
            <a:r>
              <a:rPr lang="en-US" sz="2400" dirty="0">
                <a:solidFill>
                  <a:srgbClr val="FF0000"/>
                </a:solidFill>
              </a:rPr>
              <a:t>D3-115-2 - </a:t>
            </a:r>
            <a:r>
              <a:rPr lang="en-US" sz="2400" u="sng" dirty="0">
                <a:solidFill>
                  <a:srgbClr val="FF0000"/>
                </a:solidFill>
              </a:rPr>
              <a:t>Employer Duties—Workplace Bullying and Harassment</a:t>
            </a:r>
            <a:endParaRPr lang="en-CA" sz="2400" u="sng" dirty="0">
              <a:solidFill>
                <a:srgbClr val="FF0000"/>
              </a:solidFill>
            </a:endParaRPr>
          </a:p>
          <a:p>
            <a:pPr lvl="0">
              <a:buFont typeface="Wingdings" panose="05000000000000000000" pitchFamily="2" charset="2"/>
              <a:buChar char="v"/>
            </a:pPr>
            <a:r>
              <a:rPr lang="en-US" sz="2400" dirty="0"/>
              <a:t>D3-116-1 - Worker Duties—Workplace Bullying and Harassment</a:t>
            </a:r>
            <a:endParaRPr lang="en-CA" sz="2400" dirty="0"/>
          </a:p>
          <a:p>
            <a:pPr lvl="0">
              <a:buFont typeface="Wingdings" panose="05000000000000000000" pitchFamily="2" charset="2"/>
              <a:buChar char="v"/>
            </a:pPr>
            <a:r>
              <a:rPr lang="en-US" sz="2400" dirty="0">
                <a:solidFill>
                  <a:srgbClr val="FF0000"/>
                </a:solidFill>
              </a:rPr>
              <a:t>D3-117-2 - </a:t>
            </a:r>
            <a:r>
              <a:rPr lang="en-US" sz="2400" u="sng" dirty="0">
                <a:solidFill>
                  <a:srgbClr val="FF0000"/>
                </a:solidFill>
              </a:rPr>
              <a:t>Supervisor Duties—Workplace Bullying and Harassment</a:t>
            </a:r>
            <a:endParaRPr lang="en-CA" sz="2400" u="sng" dirty="0">
              <a:solidFill>
                <a:srgbClr val="FF0000"/>
              </a:solidFill>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36</a:t>
            </a:fld>
            <a:endParaRPr lang="en-US" dirty="0"/>
          </a:p>
        </p:txBody>
      </p:sp>
    </p:spTree>
    <p:extLst>
      <p:ext uri="{BB962C8B-B14F-4D97-AF65-F5344CB8AC3E}">
        <p14:creationId xmlns:p14="http://schemas.microsoft.com/office/powerpoint/2010/main" val="18284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4000" dirty="0">
                <a:solidFill>
                  <a:srgbClr val="0070C0"/>
                </a:solidFill>
              </a:rPr>
            </a:br>
            <a:endParaRPr lang="en-CA" sz="4000" dirty="0">
              <a:solidFill>
                <a:srgbClr val="0070C0"/>
              </a:solidFill>
            </a:endParaRPr>
          </a:p>
        </p:txBody>
      </p:sp>
      <p:sp>
        <p:nvSpPr>
          <p:cNvPr id="13315" name="Content Placeholder 2"/>
          <p:cNvSpPr>
            <a:spLocks noGrp="1"/>
          </p:cNvSpPr>
          <p:nvPr>
            <p:ph idx="1"/>
          </p:nvPr>
        </p:nvSpPr>
        <p:spPr>
          <a:xfrm>
            <a:off x="1153856" y="1694926"/>
            <a:ext cx="7810632" cy="4220968"/>
          </a:xfrm>
        </p:spPr>
        <p:txBody>
          <a:bodyPr>
            <a:noAutofit/>
          </a:bodyPr>
          <a:lstStyle/>
          <a:p>
            <a:pPr>
              <a:buFont typeface="Wingdings" panose="05000000000000000000" pitchFamily="2" charset="2"/>
              <a:buChar char="v"/>
            </a:pPr>
            <a:r>
              <a:rPr lang="en-CA" sz="2400" dirty="0"/>
              <a:t>D4-140-1 </a:t>
            </a:r>
            <a:r>
              <a:rPr lang="en-CA" sz="2400" dirty="0">
                <a:solidFill>
                  <a:schemeClr val="tx1">
                    <a:lumMod val="95000"/>
                    <a:lumOff val="5000"/>
                  </a:schemeClr>
                </a:solidFill>
              </a:rPr>
              <a:t>- </a:t>
            </a:r>
            <a:r>
              <a:rPr lang="en-CA" sz="2400" dirty="0">
                <a:solidFill>
                  <a:schemeClr val="tx1">
                    <a:lumMod val="95000"/>
                    <a:lumOff val="5000"/>
                  </a:schemeClr>
                </a:solidFill>
                <a:hlinkClick r:id="rId3">
                  <a:extLst>
                    <a:ext uri="{A12FA001-AC4F-418D-AE19-62706E023703}">
                      <ahyp:hlinkClr xmlns:ahyp="http://schemas.microsoft.com/office/drawing/2018/hyperlinkcolor" val="tx"/>
                    </a:ext>
                  </a:extLst>
                </a:hlinkClick>
              </a:rPr>
              <a:t>Participation of Worker Representative in Inspections</a:t>
            </a:r>
            <a:endParaRPr lang="en-CA" sz="2400" dirty="0">
              <a:solidFill>
                <a:schemeClr val="tx1">
                  <a:lumMod val="95000"/>
                  <a:lumOff val="5000"/>
                </a:schemeClr>
              </a:solidFill>
            </a:endParaRPr>
          </a:p>
          <a:p>
            <a:pPr lvl="0">
              <a:buFont typeface="Wingdings" panose="05000000000000000000" pitchFamily="2" charset="2"/>
              <a:buChar char="v"/>
            </a:pPr>
            <a:r>
              <a:rPr lang="en-CA" sz="2400" dirty="0">
                <a:solidFill>
                  <a:schemeClr val="tx1">
                    <a:lumMod val="95000"/>
                    <a:lumOff val="5000"/>
                  </a:schemeClr>
                </a:solidFill>
              </a:rPr>
              <a:t>D6-150/151/152-1 - </a:t>
            </a:r>
            <a:r>
              <a:rPr lang="en-CA" sz="2400" dirty="0">
                <a:solidFill>
                  <a:schemeClr val="tx1">
                    <a:lumMod val="95000"/>
                    <a:lumOff val="5000"/>
                  </a:schemeClr>
                </a:solidFill>
                <a:hlinkClick r:id="rId4">
                  <a:extLst>
                    <a:ext uri="{A12FA001-AC4F-418D-AE19-62706E023703}">
                      <ahyp:hlinkClr xmlns:ahyp="http://schemas.microsoft.com/office/drawing/2018/hyperlinkcolor" val="tx"/>
                    </a:ext>
                  </a:extLst>
                </a:hlinkClick>
              </a:rPr>
              <a:t>Scope</a:t>
            </a:r>
            <a:endParaRPr lang="en-CA" sz="2400" dirty="0">
              <a:solidFill>
                <a:schemeClr val="tx1">
                  <a:lumMod val="95000"/>
                  <a:lumOff val="5000"/>
                </a:schemeClr>
              </a:solidFill>
            </a:endParaRPr>
          </a:p>
          <a:p>
            <a:pPr lvl="0">
              <a:buFont typeface="Wingdings" panose="05000000000000000000" pitchFamily="2" charset="2"/>
              <a:buChar char="v"/>
            </a:pPr>
            <a:r>
              <a:rPr lang="en-CA" sz="2400" dirty="0">
                <a:solidFill>
                  <a:srgbClr val="FF0000"/>
                </a:solidFill>
              </a:rPr>
              <a:t>D6-153-1 - </a:t>
            </a:r>
            <a:r>
              <a:rPr lang="en-CA" sz="2400" dirty="0">
                <a:solidFill>
                  <a:srgbClr val="FF0000"/>
                </a:solidFill>
                <a:hlinkClick r:id="rId5">
                  <a:extLst>
                    <a:ext uri="{A12FA001-AC4F-418D-AE19-62706E023703}">
                      <ahyp:hlinkClr xmlns:ahyp="http://schemas.microsoft.com/office/drawing/2018/hyperlinkcolor" val="tx"/>
                    </a:ext>
                  </a:extLst>
                </a:hlinkClick>
              </a:rPr>
              <a:t>Investigation of Complaint</a:t>
            </a:r>
            <a:endParaRPr lang="en-CA" sz="2400" dirty="0">
              <a:solidFill>
                <a:srgbClr val="FF0000"/>
              </a:solidFill>
            </a:endParaRPr>
          </a:p>
          <a:p>
            <a:pPr lvl="0">
              <a:buFont typeface="Wingdings" panose="05000000000000000000" pitchFamily="2" charset="2"/>
              <a:buChar char="v"/>
            </a:pPr>
            <a:r>
              <a:rPr lang="en-CA" sz="2400" dirty="0">
                <a:solidFill>
                  <a:schemeClr val="tx1">
                    <a:lumMod val="95000"/>
                    <a:lumOff val="5000"/>
                  </a:schemeClr>
                </a:solidFill>
              </a:rPr>
              <a:t>D6-153-2 - Remedies</a:t>
            </a:r>
          </a:p>
          <a:p>
            <a:pPr lvl="0">
              <a:buFont typeface="Wingdings" panose="05000000000000000000" pitchFamily="2" charset="2"/>
              <a:buChar char="v"/>
            </a:pPr>
            <a:r>
              <a:rPr lang="en-CA" sz="2400" dirty="0">
                <a:solidFill>
                  <a:srgbClr val="FF0000"/>
                </a:solidFill>
              </a:rPr>
              <a:t>D10-175-1 - </a:t>
            </a:r>
            <a:r>
              <a:rPr lang="en-CA" sz="2400" u="sng" dirty="0">
                <a:solidFill>
                  <a:srgbClr val="FF0000"/>
                </a:solidFill>
              </a:rPr>
              <a:t>Preliminary Incident Investigation, Report and Follow-Up Action</a:t>
            </a:r>
          </a:p>
          <a:p>
            <a:pPr>
              <a:buFont typeface="Wingdings" panose="05000000000000000000" pitchFamily="2" charset="2"/>
              <a:buChar char="v"/>
            </a:pPr>
            <a:r>
              <a:rPr lang="en-CA" sz="2400" dirty="0">
                <a:solidFill>
                  <a:srgbClr val="FF0000"/>
                </a:solidFill>
              </a:rPr>
              <a:t>D10-176-1 - </a:t>
            </a:r>
            <a:r>
              <a:rPr lang="en-CA" sz="2400" u="sng" dirty="0">
                <a:solidFill>
                  <a:srgbClr val="FF0000"/>
                </a:solidFill>
              </a:rPr>
              <a:t>Full Incident Investigation, Report and Follow-Up Action</a:t>
            </a:r>
          </a:p>
          <a:p>
            <a:pPr lvl="0">
              <a:buFont typeface="Wingdings" panose="05000000000000000000" pitchFamily="2" charset="2"/>
              <a:buChar char="v"/>
            </a:pPr>
            <a:endParaRPr lang="en-CA" sz="2400" dirty="0"/>
          </a:p>
          <a:p>
            <a:pPr marL="82550" lvl="0" indent="0">
              <a:buNone/>
            </a:pPr>
            <a:endParaRPr lang="en-CA" sz="4400" dirty="0">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37</a:t>
            </a:fld>
            <a:endParaRPr lang="en-US" dirty="0"/>
          </a:p>
        </p:txBody>
      </p:sp>
    </p:spTree>
    <p:extLst>
      <p:ext uri="{BB962C8B-B14F-4D97-AF65-F5344CB8AC3E}">
        <p14:creationId xmlns:p14="http://schemas.microsoft.com/office/powerpoint/2010/main" val="7062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188640"/>
            <a:ext cx="7704137" cy="1143000"/>
          </a:xfrm>
          <a:solidFill>
            <a:schemeClr val="bg1"/>
          </a:solidFill>
        </p:spPr>
        <p:txBody>
          <a:bodyPr>
            <a:normAutofit fontScale="90000"/>
          </a:bodyPr>
          <a:lstStyle/>
          <a:p>
            <a:pPr algn="ctr">
              <a:defRPr/>
            </a:pPr>
            <a:br>
              <a:rPr lang="en-CA" sz="4400" dirty="0"/>
            </a:br>
            <a:r>
              <a:rPr lang="en-CA" sz="3100" b="1" dirty="0">
                <a:solidFill>
                  <a:srgbClr val="0070C0"/>
                </a:solidFill>
                <a:effectLst/>
              </a:rPr>
              <a:t>Legislation, Occupational Health &amp; Safety Regulations, Policy and Guidelines cont’d.</a:t>
            </a:r>
            <a:br>
              <a:rPr lang="en-CA" sz="3100" b="1" dirty="0">
                <a:solidFill>
                  <a:srgbClr val="0070C0"/>
                </a:solidFill>
              </a:rPr>
            </a:br>
            <a:endParaRPr lang="en-CA" sz="3100" b="1" dirty="0">
              <a:solidFill>
                <a:srgbClr val="0070C0"/>
              </a:solidFill>
            </a:endParaRPr>
          </a:p>
        </p:txBody>
      </p:sp>
      <p:sp>
        <p:nvSpPr>
          <p:cNvPr id="13315" name="Content Placeholder 2"/>
          <p:cNvSpPr>
            <a:spLocks noGrp="1"/>
          </p:cNvSpPr>
          <p:nvPr>
            <p:ph idx="1"/>
          </p:nvPr>
        </p:nvSpPr>
        <p:spPr>
          <a:xfrm>
            <a:off x="1153856" y="1694926"/>
            <a:ext cx="7810632" cy="4220968"/>
          </a:xfrm>
        </p:spPr>
        <p:txBody>
          <a:bodyPr>
            <a:noAutofit/>
          </a:bodyPr>
          <a:lstStyle/>
          <a:p>
            <a:r>
              <a:rPr lang="en-CA" sz="2400" i="1" dirty="0"/>
              <a:t>Workers Compensation Act</a:t>
            </a:r>
            <a:r>
              <a:rPr lang="en-CA" sz="2400" dirty="0"/>
              <a:t>:</a:t>
            </a:r>
          </a:p>
          <a:p>
            <a:pPr marL="82550" indent="0">
              <a:buNone/>
            </a:pPr>
            <a:endParaRPr lang="en-CA" sz="800" dirty="0"/>
          </a:p>
          <a:p>
            <a:pPr lvl="0">
              <a:buFont typeface="Wingdings" panose="05000000000000000000" pitchFamily="2" charset="2"/>
              <a:buChar char="v"/>
            </a:pPr>
            <a:r>
              <a:rPr lang="en-CA" sz="2400" dirty="0">
                <a:solidFill>
                  <a:srgbClr val="FF0000"/>
                </a:solidFill>
              </a:rPr>
              <a:t>Section 115 to 124 – </a:t>
            </a:r>
            <a:r>
              <a:rPr lang="en-CA" sz="2400" u="sng" dirty="0">
                <a:solidFill>
                  <a:srgbClr val="FF0000"/>
                </a:solidFill>
              </a:rPr>
              <a:t>General Duties of Employers, Workers and Others</a:t>
            </a:r>
          </a:p>
          <a:p>
            <a:pPr lvl="0">
              <a:buFont typeface="Wingdings" panose="05000000000000000000" pitchFamily="2" charset="2"/>
              <a:buChar char="v"/>
            </a:pPr>
            <a:r>
              <a:rPr lang="en-CA" sz="2400" dirty="0"/>
              <a:t>Sections 150 to 153 – Prohibition Against Discriminatory Action</a:t>
            </a:r>
          </a:p>
          <a:p>
            <a:pPr>
              <a:buFont typeface="Wingdings" panose="05000000000000000000" pitchFamily="2" charset="2"/>
              <a:buChar char="v"/>
            </a:pPr>
            <a:r>
              <a:rPr lang="en-CA" sz="2400" dirty="0">
                <a:solidFill>
                  <a:srgbClr val="FF0000"/>
                </a:solidFill>
              </a:rPr>
              <a:t>Section 172 to 177 – </a:t>
            </a:r>
            <a:r>
              <a:rPr lang="en-CA" sz="2400" u="sng" dirty="0">
                <a:solidFill>
                  <a:srgbClr val="FF0000"/>
                </a:solidFill>
              </a:rPr>
              <a:t>Accident Reporting and Investigation</a:t>
            </a:r>
          </a:p>
          <a:p>
            <a:endParaRPr lang="en-CA" sz="4400" dirty="0">
              <a:latin typeface="+mj-lt"/>
            </a:endParaRPr>
          </a:p>
        </p:txBody>
      </p:sp>
      <p:sp>
        <p:nvSpPr>
          <p:cNvPr id="4" name="Slide Number Placeholder 3"/>
          <p:cNvSpPr>
            <a:spLocks noGrp="1"/>
          </p:cNvSpPr>
          <p:nvPr>
            <p:ph type="sldNum" sz="quarter" idx="12"/>
          </p:nvPr>
        </p:nvSpPr>
        <p:spPr/>
        <p:txBody>
          <a:bodyPr/>
          <a:lstStyle/>
          <a:p>
            <a:pPr>
              <a:defRPr/>
            </a:pPr>
            <a:fld id="{A7090596-B82C-465A-A48F-B88BA82C7F5A}" type="slidenum">
              <a:rPr lang="en-US" smtClean="0"/>
              <a:pPr>
                <a:defRPr/>
              </a:pPr>
              <a:t>38</a:t>
            </a:fld>
            <a:endParaRPr lang="en-US" dirty="0"/>
          </a:p>
        </p:txBody>
      </p:sp>
    </p:spTree>
    <p:extLst>
      <p:ext uri="{BB962C8B-B14F-4D97-AF65-F5344CB8AC3E}">
        <p14:creationId xmlns:p14="http://schemas.microsoft.com/office/powerpoint/2010/main" val="36061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9037F24-6893-4D58-A6B0-B5DED644C05F}" type="slidenum">
              <a:rPr lang="en-US" smtClean="0"/>
              <a:pPr>
                <a:defRPr/>
              </a:pPr>
              <a:t>39</a:t>
            </a:fld>
            <a:endParaRPr lang="en-US" dirty="0"/>
          </a:p>
        </p:txBody>
      </p:sp>
      <p:pic>
        <p:nvPicPr>
          <p:cNvPr id="5" name="Picture 4">
            <a:extLst>
              <a:ext uri="{FF2B5EF4-FFF2-40B4-BE49-F238E27FC236}">
                <a16:creationId xmlns:a16="http://schemas.microsoft.com/office/drawing/2014/main" id="{CC619DF5-E27A-476C-A22E-CB022B1886E6}"/>
              </a:ext>
            </a:extLst>
          </p:cNvPr>
          <p:cNvPicPr>
            <a:picLocks noChangeAspect="1"/>
          </p:cNvPicPr>
          <p:nvPr/>
        </p:nvPicPr>
        <p:blipFill rotWithShape="1">
          <a:blip r:embed="rId2"/>
          <a:srcRect l="31888" t="18107" r="28738" b="6295"/>
          <a:stretch/>
        </p:blipFill>
        <p:spPr>
          <a:xfrm>
            <a:off x="2771800" y="548680"/>
            <a:ext cx="4387988" cy="561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60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4</a:t>
            </a:fld>
            <a:endParaRPr lang="en-CA" dirty="0"/>
          </a:p>
        </p:txBody>
      </p:sp>
      <p:sp>
        <p:nvSpPr>
          <p:cNvPr id="3" name="Oval 2">
            <a:extLst>
              <a:ext uri="{FF2B5EF4-FFF2-40B4-BE49-F238E27FC236}">
                <a16:creationId xmlns:a16="http://schemas.microsoft.com/office/drawing/2014/main" id="{A8524343-EBA9-4066-9453-C199516E8035}"/>
              </a:ext>
            </a:extLst>
          </p:cNvPr>
          <p:cNvSpPr/>
          <p:nvPr/>
        </p:nvSpPr>
        <p:spPr>
          <a:xfrm>
            <a:off x="1619672" y="476672"/>
            <a:ext cx="6840760" cy="5328592"/>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Always use these materials in conjunction with </a:t>
            </a:r>
          </a:p>
          <a:p>
            <a:pPr algn="ctr"/>
            <a:r>
              <a:rPr lang="en-CA" sz="2800" dirty="0">
                <a:solidFill>
                  <a:schemeClr val="bg1"/>
                </a:solidFill>
              </a:rPr>
              <a:t>CUPE National resources, </a:t>
            </a:r>
          </a:p>
          <a:p>
            <a:pPr algn="ctr"/>
            <a:r>
              <a:rPr lang="en-CA" sz="2800" dirty="0">
                <a:solidFill>
                  <a:schemeClr val="bg1"/>
                </a:solidFill>
              </a:rPr>
              <a:t>the Collective Agreement, </a:t>
            </a:r>
          </a:p>
          <a:p>
            <a:pPr algn="ctr"/>
            <a:r>
              <a:rPr lang="en-CA" sz="2800" dirty="0">
                <a:solidFill>
                  <a:schemeClr val="bg1"/>
                </a:solidFill>
              </a:rPr>
              <a:t>CSA Group Standards, </a:t>
            </a:r>
          </a:p>
          <a:p>
            <a:pPr algn="ctr"/>
            <a:r>
              <a:rPr lang="en-CA" sz="2800" dirty="0">
                <a:solidFill>
                  <a:schemeClr val="bg1"/>
                </a:solidFill>
              </a:rPr>
              <a:t>Canadian Centre for Occupational Health and Safety resources and </a:t>
            </a:r>
          </a:p>
          <a:p>
            <a:pPr algn="ctr"/>
            <a:r>
              <a:rPr lang="en-CA" sz="2800" dirty="0">
                <a:solidFill>
                  <a:schemeClr val="bg1"/>
                </a:solidFill>
              </a:rPr>
              <a:t>WorkSafeBC materials</a:t>
            </a:r>
          </a:p>
        </p:txBody>
      </p:sp>
    </p:spTree>
    <p:extLst>
      <p:ext uri="{BB962C8B-B14F-4D97-AF65-F5344CB8AC3E}">
        <p14:creationId xmlns:p14="http://schemas.microsoft.com/office/powerpoint/2010/main" val="14214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9037F24-6893-4D58-A6B0-B5DED644C05F}" type="slidenum">
              <a:rPr lang="en-US" smtClean="0"/>
              <a:pPr>
                <a:defRPr/>
              </a:pPr>
              <a:t>40</a:t>
            </a:fld>
            <a:endParaRPr lang="en-US" dirty="0"/>
          </a:p>
        </p:txBody>
      </p:sp>
      <p:pic>
        <p:nvPicPr>
          <p:cNvPr id="5" name="Picture 4">
            <a:extLst>
              <a:ext uri="{FF2B5EF4-FFF2-40B4-BE49-F238E27FC236}">
                <a16:creationId xmlns:a16="http://schemas.microsoft.com/office/drawing/2014/main" id="{0E1EB2D3-5CDA-4291-B13E-A3BFD8FBB4EE}"/>
              </a:ext>
            </a:extLst>
          </p:cNvPr>
          <p:cNvPicPr>
            <a:picLocks noChangeAspect="1"/>
          </p:cNvPicPr>
          <p:nvPr/>
        </p:nvPicPr>
        <p:blipFill rotWithShape="1">
          <a:blip r:embed="rId2"/>
          <a:srcRect l="23226" t="19288" r="45275" b="13382"/>
          <a:stretch/>
        </p:blipFill>
        <p:spPr>
          <a:xfrm>
            <a:off x="2843808" y="555881"/>
            <a:ext cx="4032448" cy="5746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476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26" y="188640"/>
            <a:ext cx="7978678" cy="1080120"/>
          </a:xfrm>
        </p:spPr>
        <p:txBody>
          <a:bodyPr>
            <a:normAutofit/>
          </a:bodyPr>
          <a:lstStyle/>
          <a:p>
            <a:pPr algn="ctr"/>
            <a:r>
              <a:rPr lang="en-CA" sz="2800" b="1" dirty="0">
                <a:solidFill>
                  <a:srgbClr val="0070C0"/>
                </a:solidFill>
                <a:effectLst/>
              </a:rPr>
              <a:t>Preparing for Bargaining</a:t>
            </a:r>
            <a:endParaRPr lang="en-US" sz="2800" dirty="0">
              <a:solidFill>
                <a:srgbClr val="0070C0"/>
              </a:solidFill>
              <a:effectLst/>
            </a:endParaRPr>
          </a:p>
        </p:txBody>
      </p:sp>
      <p:sp>
        <p:nvSpPr>
          <p:cNvPr id="3" name="Content Placeholder 2"/>
          <p:cNvSpPr>
            <a:spLocks noGrp="1"/>
          </p:cNvSpPr>
          <p:nvPr>
            <p:ph idx="1"/>
          </p:nvPr>
        </p:nvSpPr>
        <p:spPr>
          <a:xfrm>
            <a:off x="1086323" y="1772816"/>
            <a:ext cx="7922071" cy="4363075"/>
          </a:xfrm>
        </p:spPr>
        <p:txBody>
          <a:bodyPr>
            <a:normAutofit fontScale="70000" lnSpcReduction="20000"/>
          </a:bodyPr>
          <a:lstStyle/>
          <a:p>
            <a:r>
              <a:rPr lang="en-CA" sz="3400" dirty="0">
                <a:solidFill>
                  <a:srgbClr val="FF0000"/>
                </a:solidFill>
              </a:rPr>
              <a:t>Sample i</a:t>
            </a:r>
            <a:r>
              <a:rPr lang="en-CA" sz="3400" dirty="0">
                <a:solidFill>
                  <a:srgbClr val="FF0000"/>
                </a:solidFill>
                <a:effectLst/>
              </a:rPr>
              <a:t>nformation gathering to prepare for bargaining:</a:t>
            </a:r>
          </a:p>
          <a:p>
            <a:pPr marL="82550" indent="0">
              <a:buNone/>
            </a:pPr>
            <a:endParaRPr lang="en-CA" sz="1100" dirty="0">
              <a:solidFill>
                <a:srgbClr val="FF0000"/>
              </a:solidFill>
            </a:endParaRPr>
          </a:p>
          <a:p>
            <a:pPr lvl="0">
              <a:buFont typeface="Wingdings" panose="05000000000000000000" pitchFamily="2" charset="2"/>
              <a:buChar char="q"/>
            </a:pPr>
            <a:r>
              <a:rPr lang="en-CA" sz="3400" dirty="0">
                <a:solidFill>
                  <a:srgbClr val="FF0000"/>
                </a:solidFill>
              </a:rPr>
              <a:t>Violent incident data. These include both informal reports and formal reports, as well as internal and external reports</a:t>
            </a:r>
          </a:p>
          <a:p>
            <a:pPr lvl="0">
              <a:buFont typeface="Wingdings" panose="05000000000000000000" pitchFamily="2" charset="2"/>
              <a:buChar char="q"/>
            </a:pPr>
            <a:r>
              <a:rPr lang="en-CA" sz="3400" dirty="0">
                <a:solidFill>
                  <a:srgbClr val="FF0000"/>
                </a:solidFill>
              </a:rPr>
              <a:t>Incidents of bullying and harassment</a:t>
            </a:r>
          </a:p>
          <a:p>
            <a:pPr lvl="0">
              <a:buFont typeface="Wingdings" panose="05000000000000000000" pitchFamily="2" charset="2"/>
              <a:buChar char="q"/>
            </a:pPr>
            <a:r>
              <a:rPr lang="en-CA" sz="3400" dirty="0">
                <a:solidFill>
                  <a:srgbClr val="FF0000"/>
                </a:solidFill>
              </a:rPr>
              <a:t>Employee surveys and complaints</a:t>
            </a:r>
          </a:p>
          <a:p>
            <a:pPr lvl="0">
              <a:buFont typeface="Wingdings" panose="05000000000000000000" pitchFamily="2" charset="2"/>
              <a:buChar char="q"/>
            </a:pPr>
            <a:r>
              <a:rPr lang="en-CA" sz="3400" dirty="0">
                <a:solidFill>
                  <a:srgbClr val="FF0000"/>
                </a:solidFill>
              </a:rPr>
              <a:t>WorkSafeBC claim data (redacted as required)</a:t>
            </a:r>
          </a:p>
          <a:p>
            <a:pPr lvl="0">
              <a:buFont typeface="Wingdings" panose="05000000000000000000" pitchFamily="2" charset="2"/>
              <a:buChar char="q"/>
            </a:pPr>
            <a:r>
              <a:rPr lang="en-CA" sz="3400" dirty="0">
                <a:solidFill>
                  <a:srgbClr val="FF0000"/>
                </a:solidFill>
              </a:rPr>
              <a:t>Joint Health and Safety Committee reports, recommendations and minutes </a:t>
            </a:r>
          </a:p>
          <a:p>
            <a:pPr lvl="0">
              <a:buFont typeface="Wingdings" panose="05000000000000000000" pitchFamily="2" charset="2"/>
              <a:buChar char="q"/>
            </a:pPr>
            <a:r>
              <a:rPr lang="en-CA" sz="3400" dirty="0">
                <a:solidFill>
                  <a:srgbClr val="FF0000"/>
                </a:solidFill>
              </a:rPr>
              <a:t>WorkSafeBC Orders.</a:t>
            </a:r>
          </a:p>
          <a:p>
            <a:pPr lvl="0">
              <a:buFont typeface="Wingdings" panose="05000000000000000000" pitchFamily="2" charset="2"/>
              <a:buChar char="q"/>
            </a:pPr>
            <a:r>
              <a:rPr lang="en-CA" sz="3400" dirty="0">
                <a:solidFill>
                  <a:srgbClr val="FF0000"/>
                </a:solidFill>
              </a:rPr>
              <a:t>Sick leave data where sick leave or unpaid absences have arisen due to violence (redacted as required)</a:t>
            </a:r>
          </a:p>
          <a:p>
            <a:endParaRPr lang="en-US" dirty="0"/>
          </a:p>
        </p:txBody>
      </p:sp>
      <p:sp>
        <p:nvSpPr>
          <p:cNvPr id="4" name="Slide Number Placeholder 3"/>
          <p:cNvSpPr>
            <a:spLocks noGrp="1"/>
          </p:cNvSpPr>
          <p:nvPr>
            <p:ph type="sldNum" sz="quarter" idx="12"/>
          </p:nvPr>
        </p:nvSpPr>
        <p:spPr/>
        <p:txBody>
          <a:bodyPr/>
          <a:lstStyle/>
          <a:p>
            <a:fld id="{2F6EF28B-1B0F-4051-A930-BF767E64632F}" type="slidenum">
              <a:rPr lang="en-CA" smtClean="0"/>
              <a:pPr/>
              <a:t>41</a:t>
            </a:fld>
            <a:endParaRPr lang="en-CA" dirty="0"/>
          </a:p>
        </p:txBody>
      </p:sp>
    </p:spTree>
    <p:extLst>
      <p:ext uri="{BB962C8B-B14F-4D97-AF65-F5344CB8AC3E}">
        <p14:creationId xmlns:p14="http://schemas.microsoft.com/office/powerpoint/2010/main" val="41574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26" y="99712"/>
            <a:ext cx="7978678" cy="1484784"/>
          </a:xfrm>
        </p:spPr>
        <p:txBody>
          <a:bodyPr>
            <a:normAutofit/>
          </a:bodyPr>
          <a:lstStyle/>
          <a:p>
            <a:pPr algn="ctr"/>
            <a:r>
              <a:rPr lang="en-CA" sz="2800" b="1" dirty="0">
                <a:solidFill>
                  <a:srgbClr val="0070C0"/>
                </a:solidFill>
                <a:effectLst/>
              </a:rPr>
              <a:t>Areas in the Collective Agreement to Address</a:t>
            </a:r>
            <a:endParaRPr lang="en-US" sz="2800" dirty="0">
              <a:solidFill>
                <a:srgbClr val="0070C0"/>
              </a:solidFill>
              <a:effectLst/>
            </a:endParaRPr>
          </a:p>
        </p:txBody>
      </p:sp>
      <p:sp>
        <p:nvSpPr>
          <p:cNvPr id="3" name="Content Placeholder 2"/>
          <p:cNvSpPr>
            <a:spLocks noGrp="1"/>
          </p:cNvSpPr>
          <p:nvPr>
            <p:ph idx="1"/>
          </p:nvPr>
        </p:nvSpPr>
        <p:spPr>
          <a:xfrm>
            <a:off x="1086323" y="1772816"/>
            <a:ext cx="7922071" cy="4363075"/>
          </a:xfrm>
        </p:spPr>
        <p:txBody>
          <a:bodyPr>
            <a:normAutofit lnSpcReduction="10000"/>
          </a:bodyPr>
          <a:lstStyle/>
          <a:p>
            <a:r>
              <a:rPr lang="en-CA" sz="2400" dirty="0">
                <a:solidFill>
                  <a:srgbClr val="FF0000"/>
                </a:solidFill>
                <a:effectLst/>
              </a:rPr>
              <a:t>Areas of the Collective Agreement that need to be addressed include (not an exhaustive list):</a:t>
            </a:r>
          </a:p>
          <a:p>
            <a:pPr marL="82550" indent="0">
              <a:buNone/>
            </a:pPr>
            <a:endParaRPr lang="en-CA" sz="800" dirty="0">
              <a:solidFill>
                <a:srgbClr val="FF0000"/>
              </a:solidFill>
            </a:endParaRPr>
          </a:p>
          <a:p>
            <a:pPr lvl="0">
              <a:buFont typeface="Wingdings" panose="05000000000000000000" pitchFamily="2" charset="2"/>
              <a:buChar char="q"/>
            </a:pPr>
            <a:r>
              <a:rPr lang="en-CA" sz="2400" dirty="0">
                <a:solidFill>
                  <a:srgbClr val="FF0000"/>
                </a:solidFill>
              </a:rPr>
              <a:t>Definitions</a:t>
            </a:r>
          </a:p>
          <a:p>
            <a:pPr lvl="0">
              <a:buFont typeface="Wingdings" panose="05000000000000000000" pitchFamily="2" charset="2"/>
              <a:buChar char="q"/>
            </a:pPr>
            <a:r>
              <a:rPr lang="en-CA" sz="2400" dirty="0">
                <a:solidFill>
                  <a:srgbClr val="FF0000"/>
                </a:solidFill>
              </a:rPr>
              <a:t>Employee benefits, including Extended Health Benefits </a:t>
            </a:r>
          </a:p>
          <a:p>
            <a:pPr lvl="0">
              <a:buFont typeface="Wingdings" panose="05000000000000000000" pitchFamily="2" charset="2"/>
              <a:buChar char="q"/>
            </a:pPr>
            <a:r>
              <a:rPr lang="en-CA" sz="2400" dirty="0">
                <a:solidFill>
                  <a:srgbClr val="FF0000"/>
                </a:solidFill>
              </a:rPr>
              <a:t>Employee training and education</a:t>
            </a:r>
          </a:p>
          <a:p>
            <a:pPr lvl="0">
              <a:buFont typeface="Wingdings" panose="05000000000000000000" pitchFamily="2" charset="2"/>
              <a:buChar char="q"/>
            </a:pPr>
            <a:r>
              <a:rPr lang="en-CA" sz="2400" dirty="0">
                <a:solidFill>
                  <a:srgbClr val="FF0000"/>
                </a:solidFill>
              </a:rPr>
              <a:t>Grievance process language, including investigations</a:t>
            </a:r>
          </a:p>
          <a:p>
            <a:pPr lvl="0">
              <a:buFont typeface="Wingdings" panose="05000000000000000000" pitchFamily="2" charset="2"/>
              <a:buChar char="q"/>
            </a:pPr>
            <a:r>
              <a:rPr lang="en-CA" sz="2400" dirty="0">
                <a:solidFill>
                  <a:srgbClr val="FF0000"/>
                </a:solidFill>
              </a:rPr>
              <a:t>Hazard and Risk assessments, including access to information, privacy, roles of the parties, etc</a:t>
            </a:r>
          </a:p>
          <a:p>
            <a:pPr lvl="0">
              <a:buFont typeface="Wingdings" panose="05000000000000000000" pitchFamily="2" charset="2"/>
              <a:buChar char="q"/>
            </a:pPr>
            <a:r>
              <a:rPr lang="en-CA" sz="2400" dirty="0">
                <a:solidFill>
                  <a:srgbClr val="FF0000"/>
                </a:solidFill>
              </a:rPr>
              <a:t>Employee orientations </a:t>
            </a:r>
          </a:p>
          <a:p>
            <a:pPr lvl="0">
              <a:buFont typeface="Wingdings" panose="05000000000000000000" pitchFamily="2" charset="2"/>
              <a:buChar char="q"/>
            </a:pPr>
            <a:r>
              <a:rPr lang="en-CA" sz="2400" dirty="0">
                <a:solidFill>
                  <a:srgbClr val="FF0000"/>
                </a:solidFill>
              </a:rPr>
              <a:t>Discrimination, discipline or retaliation</a:t>
            </a:r>
          </a:p>
          <a:p>
            <a:pPr marL="82550" lv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42</a:t>
            </a:fld>
            <a:endParaRPr lang="en-CA" dirty="0"/>
          </a:p>
        </p:txBody>
      </p:sp>
    </p:spTree>
    <p:extLst>
      <p:ext uri="{BB962C8B-B14F-4D97-AF65-F5344CB8AC3E}">
        <p14:creationId xmlns:p14="http://schemas.microsoft.com/office/powerpoint/2010/main" val="7962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4726" y="99712"/>
            <a:ext cx="7978678" cy="1484784"/>
          </a:xfrm>
        </p:spPr>
        <p:txBody>
          <a:bodyPr>
            <a:normAutofit/>
          </a:bodyPr>
          <a:lstStyle/>
          <a:p>
            <a:pPr algn="ctr"/>
            <a:r>
              <a:rPr lang="en-CA" sz="2800" b="1" dirty="0">
                <a:solidFill>
                  <a:srgbClr val="0070C0"/>
                </a:solidFill>
                <a:effectLst/>
              </a:rPr>
              <a:t>Areas in the Collective Agreement</a:t>
            </a:r>
            <a:br>
              <a:rPr lang="en-CA" sz="2800" b="1" dirty="0">
                <a:solidFill>
                  <a:srgbClr val="0070C0"/>
                </a:solidFill>
                <a:effectLst/>
              </a:rPr>
            </a:br>
            <a:r>
              <a:rPr lang="en-CA" sz="2800" b="1" dirty="0">
                <a:solidFill>
                  <a:srgbClr val="0070C0"/>
                </a:solidFill>
                <a:effectLst/>
              </a:rPr>
              <a:t>to Address cont’d.</a:t>
            </a:r>
            <a:endParaRPr lang="en-US" sz="2800" dirty="0">
              <a:solidFill>
                <a:srgbClr val="0070C0"/>
              </a:solidFill>
              <a:effectLst/>
            </a:endParaRPr>
          </a:p>
        </p:txBody>
      </p:sp>
      <p:sp>
        <p:nvSpPr>
          <p:cNvPr id="3" name="Content Placeholder 2"/>
          <p:cNvSpPr>
            <a:spLocks noGrp="1"/>
          </p:cNvSpPr>
          <p:nvPr>
            <p:ph idx="1"/>
          </p:nvPr>
        </p:nvSpPr>
        <p:spPr>
          <a:xfrm>
            <a:off x="1086323" y="1772816"/>
            <a:ext cx="7922071" cy="4363075"/>
          </a:xfrm>
        </p:spPr>
        <p:txBody>
          <a:bodyPr>
            <a:normAutofit/>
          </a:bodyPr>
          <a:lstStyle/>
          <a:p>
            <a:pPr lvl="0">
              <a:buFont typeface="Wingdings" panose="05000000000000000000" pitchFamily="2" charset="2"/>
              <a:buChar char="q"/>
            </a:pPr>
            <a:r>
              <a:rPr lang="en-CA" sz="2400" dirty="0">
                <a:solidFill>
                  <a:srgbClr val="FF0000"/>
                </a:solidFill>
              </a:rPr>
              <a:t>Occupational Health and Safety </a:t>
            </a:r>
          </a:p>
          <a:p>
            <a:pPr lvl="0">
              <a:buFont typeface="Wingdings" panose="05000000000000000000" pitchFamily="2" charset="2"/>
              <a:buChar char="q"/>
            </a:pPr>
            <a:r>
              <a:rPr lang="en-CA" sz="2400" dirty="0">
                <a:solidFill>
                  <a:srgbClr val="FF0000"/>
                </a:solidFill>
              </a:rPr>
              <a:t>Sick leave, including short-term, medium-term and long-term disability, including external Plans</a:t>
            </a:r>
          </a:p>
          <a:p>
            <a:pPr lvl="0">
              <a:buFont typeface="Wingdings" panose="05000000000000000000" pitchFamily="2" charset="2"/>
              <a:buChar char="q"/>
            </a:pPr>
            <a:r>
              <a:rPr lang="en-CA" sz="2400" dirty="0">
                <a:solidFill>
                  <a:srgbClr val="FF0000"/>
                </a:solidFill>
              </a:rPr>
              <a:t>Staffing levels</a:t>
            </a:r>
          </a:p>
          <a:p>
            <a:pPr lvl="0">
              <a:buFont typeface="Wingdings" panose="05000000000000000000" pitchFamily="2" charset="2"/>
              <a:buChar char="q"/>
            </a:pPr>
            <a:r>
              <a:rPr lang="en-CA" sz="2400" dirty="0">
                <a:solidFill>
                  <a:srgbClr val="FF0000"/>
                </a:solidFill>
              </a:rPr>
              <a:t>Volunteers – does the Collective Agreement apply to them? How? When? Etc</a:t>
            </a:r>
          </a:p>
          <a:p>
            <a:pPr lvl="0">
              <a:buFont typeface="Wingdings" panose="05000000000000000000" pitchFamily="2" charset="2"/>
              <a:buChar char="q"/>
            </a:pPr>
            <a:r>
              <a:rPr lang="en-CA" sz="2400" dirty="0">
                <a:solidFill>
                  <a:srgbClr val="FF0000"/>
                </a:solidFill>
              </a:rPr>
              <a:t>Workers in precarious employment.  Does the Collective Agreement apply to them? How? When? Etc </a:t>
            </a:r>
          </a:p>
          <a:p>
            <a:pPr>
              <a:buFont typeface="Wingdings" panose="05000000000000000000" pitchFamily="2" charset="2"/>
              <a:buChar char="q"/>
            </a:pPr>
            <a:r>
              <a:rPr lang="en-CA" sz="2400" dirty="0">
                <a:solidFill>
                  <a:srgbClr val="FF0000"/>
                </a:solidFill>
              </a:rPr>
              <a:t>Working alone or in isolation </a:t>
            </a:r>
          </a:p>
          <a:p>
            <a:pPr marL="82550" indent="0">
              <a:buNone/>
            </a:pPr>
            <a:r>
              <a:rPr lang="en-CA" sz="2400" dirty="0">
                <a:solidFill>
                  <a:srgbClr val="FF0000"/>
                </a:solidFill>
              </a:rPr>
              <a:t>This is a partial list for illustration purposes only.</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43</a:t>
            </a:fld>
            <a:endParaRPr lang="en-CA" dirty="0"/>
          </a:p>
        </p:txBody>
      </p:sp>
    </p:spTree>
    <p:extLst>
      <p:ext uri="{BB962C8B-B14F-4D97-AF65-F5344CB8AC3E}">
        <p14:creationId xmlns:p14="http://schemas.microsoft.com/office/powerpoint/2010/main" val="1649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6EF28B-1B0F-4051-A930-BF767E64632F}" type="slidenum">
              <a:rPr lang="en-CA" smtClean="0"/>
              <a:pPr/>
              <a:t>44</a:t>
            </a:fld>
            <a:endParaRPr lang="en-CA" dirty="0"/>
          </a:p>
        </p:txBody>
      </p:sp>
      <p:pic>
        <p:nvPicPr>
          <p:cNvPr id="7" name="Picture 6">
            <a:extLst>
              <a:ext uri="{FF2B5EF4-FFF2-40B4-BE49-F238E27FC236}">
                <a16:creationId xmlns:a16="http://schemas.microsoft.com/office/drawing/2014/main" id="{4F9C46E4-1B5C-4456-81C4-279E6FAF8A2C}"/>
              </a:ext>
            </a:extLst>
          </p:cNvPr>
          <p:cNvPicPr>
            <a:picLocks noChangeAspect="1"/>
          </p:cNvPicPr>
          <p:nvPr/>
        </p:nvPicPr>
        <p:blipFill rotWithShape="1">
          <a:blip r:embed="rId3"/>
          <a:srcRect l="12988" t="12201" r="14563" b="5113"/>
          <a:stretch/>
        </p:blipFill>
        <p:spPr>
          <a:xfrm>
            <a:off x="1835696" y="692696"/>
            <a:ext cx="6624736"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23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6EF28B-1B0F-4051-A930-BF767E64632F}" type="slidenum">
              <a:rPr lang="en-CA" smtClean="0"/>
              <a:pPr/>
              <a:t>45</a:t>
            </a:fld>
            <a:endParaRPr lang="en-CA" dirty="0"/>
          </a:p>
        </p:txBody>
      </p:sp>
      <p:pic>
        <p:nvPicPr>
          <p:cNvPr id="2" name="Picture 1">
            <a:extLst>
              <a:ext uri="{FF2B5EF4-FFF2-40B4-BE49-F238E27FC236}">
                <a16:creationId xmlns:a16="http://schemas.microsoft.com/office/drawing/2014/main" id="{8264EDB7-9527-4647-BCB4-C100FA11B9D1}"/>
              </a:ext>
            </a:extLst>
          </p:cNvPr>
          <p:cNvPicPr>
            <a:picLocks noChangeAspect="1"/>
          </p:cNvPicPr>
          <p:nvPr/>
        </p:nvPicPr>
        <p:blipFill rotWithShape="1">
          <a:blip r:embed="rId3"/>
          <a:srcRect l="14563" t="31099" r="15350" b="13382"/>
          <a:stretch/>
        </p:blipFill>
        <p:spPr>
          <a:xfrm>
            <a:off x="1619672" y="1484784"/>
            <a:ext cx="6840760" cy="3612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80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6EF28B-1B0F-4051-A930-BF767E64632F}" type="slidenum">
              <a:rPr lang="en-CA" smtClean="0"/>
              <a:pPr/>
              <a:t>46</a:t>
            </a:fld>
            <a:endParaRPr lang="en-CA" dirty="0"/>
          </a:p>
        </p:txBody>
      </p:sp>
      <p:pic>
        <p:nvPicPr>
          <p:cNvPr id="3" name="Picture 2">
            <a:extLst>
              <a:ext uri="{FF2B5EF4-FFF2-40B4-BE49-F238E27FC236}">
                <a16:creationId xmlns:a16="http://schemas.microsoft.com/office/drawing/2014/main" id="{32F85ABE-CAFE-4C88-970A-941B9D4F9524}"/>
              </a:ext>
            </a:extLst>
          </p:cNvPr>
          <p:cNvPicPr>
            <a:picLocks noChangeAspect="1"/>
          </p:cNvPicPr>
          <p:nvPr/>
        </p:nvPicPr>
        <p:blipFill rotWithShape="1">
          <a:blip r:embed="rId3"/>
          <a:srcRect l="14563" t="21651" r="15350" b="27556"/>
          <a:stretch/>
        </p:blipFill>
        <p:spPr>
          <a:xfrm>
            <a:off x="1475656" y="1628800"/>
            <a:ext cx="7004871"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599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4726" y="99712"/>
            <a:ext cx="7978678" cy="1484784"/>
          </a:xfrm>
        </p:spPr>
        <p:txBody>
          <a:bodyPr>
            <a:normAutofit/>
          </a:bodyPr>
          <a:lstStyle/>
          <a:p>
            <a:pPr algn="ctr"/>
            <a:r>
              <a:rPr lang="en-CA" sz="2800" b="1" dirty="0">
                <a:solidFill>
                  <a:srgbClr val="0070C0"/>
                </a:solidFill>
                <a:effectLst/>
              </a:rPr>
              <a:t>Areas in the Collective Agreement</a:t>
            </a:r>
            <a:br>
              <a:rPr lang="en-CA" sz="2800" b="1" dirty="0">
                <a:solidFill>
                  <a:srgbClr val="0070C0"/>
                </a:solidFill>
                <a:effectLst/>
              </a:rPr>
            </a:br>
            <a:r>
              <a:rPr lang="en-CA" sz="2800" b="1" dirty="0">
                <a:solidFill>
                  <a:srgbClr val="0070C0"/>
                </a:solidFill>
                <a:effectLst/>
              </a:rPr>
              <a:t>to Address cont’d.</a:t>
            </a:r>
            <a:endParaRPr lang="en-US" sz="2800" dirty="0">
              <a:solidFill>
                <a:srgbClr val="0070C0"/>
              </a:solidFill>
              <a:effectLst/>
            </a:endParaRPr>
          </a:p>
        </p:txBody>
      </p:sp>
      <p:sp>
        <p:nvSpPr>
          <p:cNvPr id="3" name="Content Placeholder 2"/>
          <p:cNvSpPr>
            <a:spLocks noGrp="1"/>
          </p:cNvSpPr>
          <p:nvPr>
            <p:ph idx="1"/>
          </p:nvPr>
        </p:nvSpPr>
        <p:spPr>
          <a:xfrm>
            <a:off x="1086323" y="1772816"/>
            <a:ext cx="7922071" cy="4363075"/>
          </a:xfrm>
        </p:spPr>
        <p:txBody>
          <a:bodyPr>
            <a:normAutofit/>
          </a:bodyPr>
          <a:lstStyle/>
          <a:p>
            <a:r>
              <a:rPr lang="en-CA" sz="2400" dirty="0"/>
              <a:t>Sample areas within legislation and the OHS Regulations that should also be included in Collective Agreement language </a:t>
            </a:r>
            <a:r>
              <a:rPr lang="en-CA" sz="2400" dirty="0">
                <a:solidFill>
                  <a:srgbClr val="FF0000"/>
                </a:solidFill>
              </a:rPr>
              <a:t>if they are superior </a:t>
            </a:r>
            <a:r>
              <a:rPr lang="en-CA" sz="2400" dirty="0"/>
              <a:t>to current language:</a:t>
            </a:r>
          </a:p>
          <a:p>
            <a:pPr marL="82550" indent="0">
              <a:buNone/>
            </a:pPr>
            <a:endParaRPr lang="en-CA" sz="800" dirty="0">
              <a:solidFill>
                <a:srgbClr val="FF0000"/>
              </a:solidFill>
            </a:endParaRPr>
          </a:p>
          <a:p>
            <a:pPr lvl="0">
              <a:buFont typeface="Wingdings" panose="05000000000000000000" pitchFamily="2" charset="2"/>
              <a:buChar char="v"/>
            </a:pPr>
            <a:r>
              <a:rPr lang="en-CA" sz="2400" dirty="0"/>
              <a:t> Definitions</a:t>
            </a:r>
          </a:p>
          <a:p>
            <a:pPr lvl="0">
              <a:buFont typeface="Wingdings" panose="05000000000000000000" pitchFamily="2" charset="2"/>
              <a:buChar char="v"/>
            </a:pPr>
            <a:r>
              <a:rPr lang="en-CA" sz="2400" dirty="0"/>
              <a:t> Critical Incident Debriefing</a:t>
            </a:r>
          </a:p>
          <a:p>
            <a:pPr lvl="0">
              <a:buFont typeface="Wingdings" panose="05000000000000000000" pitchFamily="2" charset="2"/>
              <a:buChar char="v"/>
            </a:pPr>
            <a:r>
              <a:rPr lang="en-CA" sz="2400" dirty="0"/>
              <a:t> Employee benefits, including Extended Health Benefits </a:t>
            </a:r>
          </a:p>
          <a:p>
            <a:pPr>
              <a:buFont typeface="Wingdings" panose="05000000000000000000" pitchFamily="2" charset="2"/>
              <a:buChar char="v"/>
            </a:pPr>
            <a:r>
              <a:rPr lang="en-CA" sz="2400" dirty="0"/>
              <a:t> Employee training and education</a:t>
            </a:r>
          </a:p>
          <a:p>
            <a:pPr lvl="0">
              <a:buFont typeface="Wingdings" panose="05000000000000000000" pitchFamily="2" charset="2"/>
              <a:buChar char="v"/>
            </a:pPr>
            <a:r>
              <a:rPr lang="en-CA" sz="2400" dirty="0"/>
              <a:t> Inspections and investigations</a:t>
            </a:r>
          </a:p>
          <a:p>
            <a:pPr lvl="0">
              <a:buFont typeface="Wingdings" panose="05000000000000000000" pitchFamily="2" charset="2"/>
              <a:buChar char="v"/>
            </a:pPr>
            <a:r>
              <a:rPr lang="en-CA" sz="2400" dirty="0"/>
              <a:t> Hazard and risk assessment</a:t>
            </a:r>
          </a:p>
          <a:p>
            <a:pPr marL="82550" indent="0">
              <a:buNone/>
            </a:pPr>
            <a:endParaRPr lang="en-CA" sz="2400" dirty="0"/>
          </a:p>
          <a:p>
            <a:pPr lvl="0">
              <a:buFont typeface="Wingdings" panose="05000000000000000000" pitchFamily="2" charset="2"/>
              <a:buChar char="v"/>
            </a:pPr>
            <a:endParaRPr lang="en-CA" sz="2400" dirty="0"/>
          </a:p>
          <a:p>
            <a:pPr marL="82550" indent="0">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47</a:t>
            </a:fld>
            <a:endParaRPr lang="en-CA" dirty="0"/>
          </a:p>
        </p:txBody>
      </p:sp>
    </p:spTree>
    <p:extLst>
      <p:ext uri="{BB962C8B-B14F-4D97-AF65-F5344CB8AC3E}">
        <p14:creationId xmlns:p14="http://schemas.microsoft.com/office/powerpoint/2010/main" val="23370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4726" y="99712"/>
            <a:ext cx="7978678" cy="1484784"/>
          </a:xfrm>
        </p:spPr>
        <p:txBody>
          <a:bodyPr>
            <a:normAutofit/>
          </a:bodyPr>
          <a:lstStyle/>
          <a:p>
            <a:pPr algn="ctr"/>
            <a:r>
              <a:rPr lang="en-CA" sz="2800" b="1" dirty="0">
                <a:solidFill>
                  <a:srgbClr val="0070C0"/>
                </a:solidFill>
                <a:effectLst/>
              </a:rPr>
              <a:t>Areas in the Collective Agreement</a:t>
            </a:r>
            <a:br>
              <a:rPr lang="en-CA" sz="2800" b="1" dirty="0">
                <a:solidFill>
                  <a:srgbClr val="0070C0"/>
                </a:solidFill>
                <a:effectLst/>
              </a:rPr>
            </a:br>
            <a:r>
              <a:rPr lang="en-CA" sz="2800" b="1" dirty="0">
                <a:solidFill>
                  <a:srgbClr val="0070C0"/>
                </a:solidFill>
                <a:effectLst/>
              </a:rPr>
              <a:t>to Address cont’d.</a:t>
            </a:r>
            <a:endParaRPr lang="en-US" sz="2800" dirty="0">
              <a:solidFill>
                <a:srgbClr val="0070C0"/>
              </a:solidFill>
              <a:effectLst/>
            </a:endParaRPr>
          </a:p>
        </p:txBody>
      </p:sp>
      <p:sp>
        <p:nvSpPr>
          <p:cNvPr id="3" name="Content Placeholder 2"/>
          <p:cNvSpPr>
            <a:spLocks noGrp="1"/>
          </p:cNvSpPr>
          <p:nvPr>
            <p:ph idx="1"/>
          </p:nvPr>
        </p:nvSpPr>
        <p:spPr>
          <a:xfrm>
            <a:off x="1086323" y="1772816"/>
            <a:ext cx="7922071" cy="4363075"/>
          </a:xfrm>
        </p:spPr>
        <p:txBody>
          <a:bodyPr>
            <a:normAutofit/>
          </a:bodyPr>
          <a:lstStyle/>
          <a:p>
            <a:pPr marL="82550" indent="0">
              <a:buNone/>
            </a:pPr>
            <a:endParaRPr lang="en-CA" dirty="0"/>
          </a:p>
          <a:p>
            <a:pPr marL="82550" indent="0">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48</a:t>
            </a:fld>
            <a:endParaRPr lang="en-CA" dirty="0"/>
          </a:p>
        </p:txBody>
      </p:sp>
      <p:sp>
        <p:nvSpPr>
          <p:cNvPr id="7" name="Content Placeholder 2">
            <a:extLst>
              <a:ext uri="{FF2B5EF4-FFF2-40B4-BE49-F238E27FC236}">
                <a16:creationId xmlns:a16="http://schemas.microsoft.com/office/drawing/2014/main" id="{606D02CE-79DB-478E-8D37-DC394E2539CB}"/>
              </a:ext>
            </a:extLst>
          </p:cNvPr>
          <p:cNvSpPr txBox="1">
            <a:spLocks/>
          </p:cNvSpPr>
          <p:nvPr/>
        </p:nvSpPr>
        <p:spPr bwMode="auto">
          <a:xfrm>
            <a:off x="1238723" y="1925217"/>
            <a:ext cx="7509741" cy="409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0">
              <a:buFont typeface="Wingdings" panose="05000000000000000000" pitchFamily="2" charset="2"/>
              <a:buChar char="v"/>
            </a:pPr>
            <a:r>
              <a:rPr lang="en-CA" sz="2400" dirty="0"/>
              <a:t>Employee orientations (not just new employees)</a:t>
            </a:r>
          </a:p>
          <a:p>
            <a:pPr>
              <a:buFont typeface="Wingdings" panose="05000000000000000000" pitchFamily="2" charset="2"/>
              <a:buChar char="v"/>
            </a:pPr>
            <a:r>
              <a:rPr lang="en-CA" sz="2400" dirty="0"/>
              <a:t>No discrimination, discipline or retaliation</a:t>
            </a:r>
          </a:p>
          <a:p>
            <a:pPr>
              <a:buFont typeface="Wingdings" panose="05000000000000000000" pitchFamily="2" charset="2"/>
              <a:buChar char="v"/>
            </a:pPr>
            <a:r>
              <a:rPr lang="en-CA" sz="2400" dirty="0"/>
              <a:t>Return to Work </a:t>
            </a:r>
          </a:p>
          <a:p>
            <a:pPr>
              <a:buFont typeface="Wingdings" panose="05000000000000000000" pitchFamily="2" charset="2"/>
              <a:buChar char="v"/>
            </a:pPr>
            <a:r>
              <a:rPr lang="en-CA" sz="2400" dirty="0"/>
              <a:t>Occupational Health and Safety </a:t>
            </a:r>
          </a:p>
          <a:p>
            <a:pPr>
              <a:buFont typeface="Wingdings" panose="05000000000000000000" pitchFamily="2" charset="2"/>
              <a:buChar char="v"/>
            </a:pPr>
            <a:r>
              <a:rPr lang="en-CA" sz="2400" dirty="0"/>
              <a:t>Staffing levels</a:t>
            </a:r>
          </a:p>
          <a:p>
            <a:pPr lvl="0">
              <a:buFont typeface="Wingdings" panose="05000000000000000000" pitchFamily="2" charset="2"/>
              <a:buChar char="v"/>
            </a:pPr>
            <a:r>
              <a:rPr lang="en-CA" sz="2400" dirty="0"/>
              <a:t>Volunteers </a:t>
            </a:r>
          </a:p>
          <a:p>
            <a:pPr lvl="0">
              <a:buFont typeface="Wingdings" panose="05000000000000000000" pitchFamily="2" charset="2"/>
              <a:buChar char="v"/>
            </a:pPr>
            <a:r>
              <a:rPr lang="en-CA" sz="2400" dirty="0"/>
              <a:t> Working alone or in isolation</a:t>
            </a:r>
          </a:p>
          <a:p>
            <a:pPr lvl="0">
              <a:buFont typeface="Wingdings" panose="05000000000000000000" pitchFamily="2" charset="2"/>
              <a:buChar char="v"/>
            </a:pPr>
            <a:r>
              <a:rPr lang="en-CA" sz="2400" dirty="0"/>
              <a:t> The roles, rights and responsibilities of the Joint Health   and Safety Committee and Worker Health and Safety Representatives – </a:t>
            </a:r>
            <a:r>
              <a:rPr lang="en-CA" sz="2400" dirty="0">
                <a:solidFill>
                  <a:srgbClr val="FF0000"/>
                </a:solidFill>
              </a:rPr>
              <a:t>be expansive as possible</a:t>
            </a:r>
          </a:p>
          <a:p>
            <a:pPr>
              <a:buFont typeface="Wingdings" panose="05000000000000000000" pitchFamily="2" charset="2"/>
              <a:buChar char="v"/>
            </a:pPr>
            <a:endParaRPr lang="en-CA" sz="2400" dirty="0"/>
          </a:p>
          <a:p>
            <a:pPr marL="82550" indent="0">
              <a:buNone/>
            </a:pPr>
            <a:endParaRPr lang="en-CA" dirty="0"/>
          </a:p>
          <a:p>
            <a:pPr marL="82550" indent="0">
              <a:buNone/>
            </a:pPr>
            <a:endParaRPr lang="en-CA" dirty="0"/>
          </a:p>
        </p:txBody>
      </p:sp>
    </p:spTree>
    <p:extLst>
      <p:ext uri="{BB962C8B-B14F-4D97-AF65-F5344CB8AC3E}">
        <p14:creationId xmlns:p14="http://schemas.microsoft.com/office/powerpoint/2010/main" val="33525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4726" y="99712"/>
            <a:ext cx="7978678" cy="1484784"/>
          </a:xfrm>
        </p:spPr>
        <p:txBody>
          <a:bodyPr>
            <a:normAutofit/>
          </a:bodyPr>
          <a:lstStyle/>
          <a:p>
            <a:pPr algn="ctr"/>
            <a:r>
              <a:rPr lang="en-CA" sz="2800" b="1" dirty="0">
                <a:solidFill>
                  <a:srgbClr val="0070C0"/>
                </a:solidFill>
                <a:effectLst/>
              </a:rPr>
              <a:t>Areas in the Collective Agreement</a:t>
            </a:r>
            <a:br>
              <a:rPr lang="en-CA" sz="2800" b="1" dirty="0">
                <a:solidFill>
                  <a:srgbClr val="0070C0"/>
                </a:solidFill>
                <a:effectLst/>
              </a:rPr>
            </a:br>
            <a:r>
              <a:rPr lang="en-CA" sz="2800" b="1" dirty="0">
                <a:solidFill>
                  <a:srgbClr val="0070C0"/>
                </a:solidFill>
                <a:effectLst/>
              </a:rPr>
              <a:t>to Address cont’d.</a:t>
            </a:r>
            <a:endParaRPr lang="en-US" sz="2800" dirty="0">
              <a:solidFill>
                <a:srgbClr val="0070C0"/>
              </a:solidFill>
              <a:effectLst/>
            </a:endParaRPr>
          </a:p>
        </p:txBody>
      </p:sp>
      <p:sp>
        <p:nvSpPr>
          <p:cNvPr id="3" name="Content Placeholder 2"/>
          <p:cNvSpPr>
            <a:spLocks noGrp="1"/>
          </p:cNvSpPr>
          <p:nvPr>
            <p:ph idx="1"/>
          </p:nvPr>
        </p:nvSpPr>
        <p:spPr>
          <a:xfrm>
            <a:off x="1086323" y="1772816"/>
            <a:ext cx="7922071" cy="4363075"/>
          </a:xfrm>
        </p:spPr>
        <p:txBody>
          <a:bodyPr>
            <a:normAutofit/>
          </a:bodyPr>
          <a:lstStyle/>
          <a:p>
            <a:r>
              <a:rPr lang="en-CA" sz="2400" dirty="0">
                <a:solidFill>
                  <a:srgbClr val="FF0000"/>
                </a:solidFill>
                <a:effectLst/>
              </a:rPr>
              <a:t>Be very careful about the differences between Occupational Health and Safety (Prevention) and WorkSafeBC Claims (Compensation).  The law is different for each e.g. definitions.</a:t>
            </a:r>
          </a:p>
          <a:p>
            <a:pPr marL="82550" indent="0">
              <a:buNone/>
            </a:pPr>
            <a:endParaRPr lang="en-CA" sz="800" dirty="0">
              <a:effectLst/>
            </a:endParaRPr>
          </a:p>
          <a:p>
            <a:r>
              <a:rPr lang="en-CA" sz="2400" dirty="0">
                <a:solidFill>
                  <a:srgbClr val="FF0000"/>
                </a:solidFill>
                <a:effectLst/>
              </a:rPr>
              <a:t>Employer policies and procedures are in addition to the Collective Agreement.  Review these in detail</a:t>
            </a:r>
            <a:r>
              <a:rPr lang="en-CA" sz="2400" dirty="0">
                <a:solidFill>
                  <a:srgbClr val="FF0000"/>
                </a:solidFill>
              </a:rPr>
              <a:t>. </a:t>
            </a:r>
          </a:p>
          <a:p>
            <a:pPr marL="82550" indent="0">
              <a:buNone/>
            </a:pPr>
            <a:endParaRPr lang="en-CA" sz="800" dirty="0">
              <a:solidFill>
                <a:srgbClr val="FF0000"/>
              </a:solidFill>
            </a:endParaRPr>
          </a:p>
          <a:p>
            <a:r>
              <a:rPr lang="en-CA" sz="2400" dirty="0">
                <a:solidFill>
                  <a:srgbClr val="FF0000"/>
                </a:solidFill>
              </a:rPr>
              <a:t>Sample language is difficult to provide because the language will vary by sector, size of Local, location of Local e.g. one location or multiple locations, presence of other Employers and Unions, injury and near miss rates, etc. </a:t>
            </a:r>
          </a:p>
          <a:p>
            <a:pPr marL="82550" indent="0">
              <a:buNone/>
            </a:pPr>
            <a:endParaRPr lang="en-CA" sz="2400" dirty="0">
              <a:solidFill>
                <a:srgbClr val="FF0000"/>
              </a:solidFill>
            </a:endParaRPr>
          </a:p>
          <a:p>
            <a:pPr marL="82550" lvl="0" indent="0">
              <a:buNone/>
            </a:pPr>
            <a:endParaRPr lang="en-US" dirty="0"/>
          </a:p>
        </p:txBody>
      </p:sp>
      <p:sp>
        <p:nvSpPr>
          <p:cNvPr id="4" name="Slide Number Placeholder 3"/>
          <p:cNvSpPr>
            <a:spLocks noGrp="1"/>
          </p:cNvSpPr>
          <p:nvPr>
            <p:ph type="sldNum" sz="quarter" idx="12"/>
          </p:nvPr>
        </p:nvSpPr>
        <p:spPr/>
        <p:txBody>
          <a:bodyPr/>
          <a:lstStyle/>
          <a:p>
            <a:fld id="{2F6EF28B-1B0F-4051-A930-BF767E64632F}" type="slidenum">
              <a:rPr lang="en-CA" smtClean="0"/>
              <a:pPr/>
              <a:t>49</a:t>
            </a:fld>
            <a:endParaRPr lang="en-CA" dirty="0"/>
          </a:p>
        </p:txBody>
      </p:sp>
    </p:spTree>
    <p:extLst>
      <p:ext uri="{BB962C8B-B14F-4D97-AF65-F5344CB8AC3E}">
        <p14:creationId xmlns:p14="http://schemas.microsoft.com/office/powerpoint/2010/main" val="222946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5</a:t>
            </a:fld>
            <a:endParaRPr lang="en-CA" dirty="0"/>
          </a:p>
        </p:txBody>
      </p:sp>
      <p:pic>
        <p:nvPicPr>
          <p:cNvPr id="7" name="Picture 6">
            <a:extLst>
              <a:ext uri="{FF2B5EF4-FFF2-40B4-BE49-F238E27FC236}">
                <a16:creationId xmlns:a16="http://schemas.microsoft.com/office/drawing/2014/main" id="{EE45C966-F27F-4E2D-A87A-6CADCF3061AC}"/>
              </a:ext>
            </a:extLst>
          </p:cNvPr>
          <p:cNvPicPr/>
          <p:nvPr/>
        </p:nvPicPr>
        <p:blipFill rotWithShape="1">
          <a:blip r:embed="rId2"/>
          <a:srcRect l="18507" t="18806" r="24269" b="5958"/>
          <a:stretch/>
        </p:blipFill>
        <p:spPr bwMode="auto">
          <a:xfrm>
            <a:off x="2051720" y="476672"/>
            <a:ext cx="6062980" cy="5314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333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50</a:t>
            </a:fld>
            <a:endParaRPr lang="en-CA" dirty="0"/>
          </a:p>
        </p:txBody>
      </p:sp>
      <p:pic>
        <p:nvPicPr>
          <p:cNvPr id="5" name="Picture 4" descr="A cat sitting on a toilet seat&#10;&#10;Description generated with very high confidence">
            <a:extLst>
              <a:ext uri="{FF2B5EF4-FFF2-40B4-BE49-F238E27FC236}">
                <a16:creationId xmlns:a16="http://schemas.microsoft.com/office/drawing/2014/main" id="{BCAB3B32-A9CE-43EF-B7DB-78361962C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76672"/>
            <a:ext cx="4419600" cy="5705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Oval 1">
            <a:extLst>
              <a:ext uri="{FF2B5EF4-FFF2-40B4-BE49-F238E27FC236}">
                <a16:creationId xmlns:a16="http://schemas.microsoft.com/office/drawing/2014/main" id="{D8CF93E6-2E0E-462D-B476-7684FF56A4BF}"/>
              </a:ext>
            </a:extLst>
          </p:cNvPr>
          <p:cNvSpPr/>
          <p:nvPr/>
        </p:nvSpPr>
        <p:spPr>
          <a:xfrm>
            <a:off x="251520" y="404664"/>
            <a:ext cx="4032448" cy="252028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effectLst/>
              </a:rPr>
              <a:t>Know your bargaining environment. </a:t>
            </a:r>
          </a:p>
          <a:p>
            <a:pPr algn="ctr"/>
            <a:r>
              <a:rPr lang="en-CA" sz="2000" b="1" dirty="0">
                <a:solidFill>
                  <a:schemeClr val="tx1"/>
                </a:solidFill>
                <a:effectLst/>
              </a:rPr>
              <a:t>D</a:t>
            </a:r>
            <a:r>
              <a:rPr lang="en-CA" sz="2000" b="1" dirty="0">
                <a:solidFill>
                  <a:schemeClr val="tx1"/>
                </a:solidFill>
              </a:rPr>
              <a:t>o the parties have similar goals and understanding of what violence is? </a:t>
            </a:r>
          </a:p>
        </p:txBody>
      </p:sp>
    </p:spTree>
    <p:extLst>
      <p:ext uri="{BB962C8B-B14F-4D97-AF65-F5344CB8AC3E}">
        <p14:creationId xmlns:p14="http://schemas.microsoft.com/office/powerpoint/2010/main" val="16016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818834" cy="1417638"/>
          </a:xfrm>
        </p:spPr>
        <p:txBody>
          <a:bodyPr>
            <a:normAutofit/>
          </a:bodyPr>
          <a:lstStyle/>
          <a:p>
            <a:pPr algn="ctr"/>
            <a:r>
              <a:rPr lang="en-CA" sz="2800" b="1" dirty="0">
                <a:solidFill>
                  <a:srgbClr val="0070C0"/>
                </a:solidFill>
                <a:effectLst/>
              </a:rPr>
              <a:t>Specific Collective Agreement Articles to Address </a:t>
            </a:r>
            <a:endParaRPr lang="en-US" sz="2800" dirty="0">
              <a:solidFill>
                <a:srgbClr val="0070C0"/>
              </a:solidFill>
              <a:effectLst/>
            </a:endParaRPr>
          </a:p>
        </p:txBody>
      </p:sp>
      <p:sp>
        <p:nvSpPr>
          <p:cNvPr id="3" name="Content Placeholder 2"/>
          <p:cNvSpPr>
            <a:spLocks noGrp="1"/>
          </p:cNvSpPr>
          <p:nvPr>
            <p:ph idx="1"/>
          </p:nvPr>
        </p:nvSpPr>
        <p:spPr>
          <a:xfrm>
            <a:off x="1115616" y="1875785"/>
            <a:ext cx="7818834" cy="4107100"/>
          </a:xfrm>
        </p:spPr>
        <p:txBody>
          <a:bodyPr>
            <a:normAutofit fontScale="70000" lnSpcReduction="20000"/>
          </a:bodyPr>
          <a:lstStyle/>
          <a:p>
            <a:r>
              <a:rPr lang="en-CA" sz="3400" dirty="0">
                <a:solidFill>
                  <a:srgbClr val="FF0000"/>
                </a:solidFill>
              </a:rPr>
              <a:t>WorkSafeBC legislation and Regulations form the basis for rights and entitlements - but </a:t>
            </a:r>
            <a:r>
              <a:rPr lang="en-CA" sz="3400" dirty="0">
                <a:solidFill>
                  <a:srgbClr val="FF0000"/>
                </a:solidFill>
                <a:effectLst/>
              </a:rPr>
              <a:t>these must be expanded. </a:t>
            </a:r>
          </a:p>
          <a:p>
            <a:pPr marL="82550" indent="0">
              <a:buNone/>
            </a:pPr>
            <a:endParaRPr lang="en-CA" sz="1100" dirty="0">
              <a:solidFill>
                <a:srgbClr val="FF0000"/>
              </a:solidFill>
            </a:endParaRPr>
          </a:p>
          <a:p>
            <a:r>
              <a:rPr lang="en-CA" sz="3400" dirty="0">
                <a:solidFill>
                  <a:srgbClr val="FF0000"/>
                </a:solidFill>
              </a:rPr>
              <a:t>It is </a:t>
            </a:r>
            <a:r>
              <a:rPr lang="en-CA" sz="3400" dirty="0">
                <a:solidFill>
                  <a:srgbClr val="FF0000"/>
                </a:solidFill>
                <a:effectLst/>
              </a:rPr>
              <a:t>not enough to have language stating that the Employer agrees to comply with the current WorkSafeBC Legislation and Regulations because t</a:t>
            </a:r>
            <a:r>
              <a:rPr lang="en-CA" sz="3400" dirty="0">
                <a:solidFill>
                  <a:srgbClr val="FF0000"/>
                </a:solidFill>
              </a:rPr>
              <a:t>hey may change, and they are not sufficient to protect workers. </a:t>
            </a:r>
          </a:p>
          <a:p>
            <a:pPr marL="82550" indent="0">
              <a:buNone/>
            </a:pPr>
            <a:endParaRPr lang="en-CA" sz="1100" dirty="0">
              <a:solidFill>
                <a:srgbClr val="FF0000"/>
              </a:solidFill>
            </a:endParaRPr>
          </a:p>
          <a:p>
            <a:r>
              <a:rPr lang="en-CA" sz="3400" dirty="0">
                <a:solidFill>
                  <a:srgbClr val="FF0000"/>
                </a:solidFill>
              </a:rPr>
              <a:t>The language of the Collective Agreement should not be inferior to existing Legislation and Regulations. </a:t>
            </a:r>
          </a:p>
          <a:p>
            <a:pPr marL="82550" indent="0">
              <a:buNone/>
            </a:pPr>
            <a:endParaRPr lang="en-CA" sz="1300" dirty="0">
              <a:solidFill>
                <a:srgbClr val="FF0000"/>
              </a:solidFill>
              <a:effectLst/>
            </a:endParaRPr>
          </a:p>
          <a:p>
            <a:r>
              <a:rPr lang="en-CA" sz="3400" dirty="0">
                <a:solidFill>
                  <a:srgbClr val="FF0000"/>
                </a:solidFill>
                <a:effectLst/>
              </a:rPr>
              <a:t>The Collective Agreement should reflect that the existing Legislation and Regulations are the minimum standard. </a:t>
            </a:r>
            <a:endParaRPr lang="en-CA" dirty="0">
              <a:effectLst/>
            </a:endParaRPr>
          </a:p>
          <a:p>
            <a:pPr marL="109728" indent="0">
              <a:buNone/>
            </a:pPr>
            <a:endParaRPr lang="en-US" dirty="0">
              <a:effectLst/>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51</a:t>
            </a:fld>
            <a:endParaRPr lang="en-CA" dirty="0"/>
          </a:p>
        </p:txBody>
      </p:sp>
    </p:spTree>
    <p:extLst>
      <p:ext uri="{BB962C8B-B14F-4D97-AF65-F5344CB8AC3E}">
        <p14:creationId xmlns:p14="http://schemas.microsoft.com/office/powerpoint/2010/main" val="328922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818834" cy="1417638"/>
          </a:xfrm>
        </p:spPr>
        <p:txBody>
          <a:bodyPr>
            <a:normAutofit/>
          </a:bodyPr>
          <a:lstStyle/>
          <a:p>
            <a:pPr algn="ctr"/>
            <a:r>
              <a:rPr lang="en-CA" sz="2800" b="1" dirty="0">
                <a:solidFill>
                  <a:srgbClr val="0070C0"/>
                </a:solidFill>
                <a:effectLst/>
              </a:rPr>
              <a:t>Specific Collective Agreement Articles to Address cont’d.</a:t>
            </a:r>
            <a:endParaRPr lang="en-US" sz="2800" dirty="0">
              <a:solidFill>
                <a:srgbClr val="0070C0"/>
              </a:solidFill>
              <a:effectLst/>
            </a:endParaRPr>
          </a:p>
        </p:txBody>
      </p:sp>
      <p:sp>
        <p:nvSpPr>
          <p:cNvPr id="3" name="Content Placeholder 2"/>
          <p:cNvSpPr>
            <a:spLocks noGrp="1"/>
          </p:cNvSpPr>
          <p:nvPr>
            <p:ph idx="1"/>
          </p:nvPr>
        </p:nvSpPr>
        <p:spPr>
          <a:xfrm>
            <a:off x="1115616" y="1875785"/>
            <a:ext cx="7818834" cy="4107100"/>
          </a:xfrm>
        </p:spPr>
        <p:txBody>
          <a:bodyPr>
            <a:normAutofit lnSpcReduction="10000"/>
          </a:bodyPr>
          <a:lstStyle/>
          <a:p>
            <a:pPr marL="82550" indent="0">
              <a:buNone/>
            </a:pPr>
            <a:r>
              <a:rPr lang="en-CA" sz="2400" dirty="0">
                <a:solidFill>
                  <a:srgbClr val="FF0000"/>
                </a:solidFill>
              </a:rPr>
              <a:t>Key Considerations:</a:t>
            </a:r>
          </a:p>
          <a:p>
            <a:pPr marL="82550" indent="0">
              <a:buNone/>
            </a:pPr>
            <a:endParaRPr lang="en-CA" sz="800" dirty="0">
              <a:solidFill>
                <a:srgbClr val="FF0000"/>
              </a:solidFill>
            </a:endParaRPr>
          </a:p>
          <a:p>
            <a:pPr marL="82550" indent="0">
              <a:buNone/>
            </a:pPr>
            <a:r>
              <a:rPr lang="en-CA" sz="2400" dirty="0">
                <a:solidFill>
                  <a:srgbClr val="FF0000"/>
                </a:solidFill>
              </a:rPr>
              <a:t>Consider the needs of workers in precarious employment.</a:t>
            </a:r>
          </a:p>
          <a:p>
            <a:pPr marL="82550" indent="0">
              <a:buNone/>
            </a:pPr>
            <a:endParaRPr lang="en-CA" sz="800" dirty="0"/>
          </a:p>
          <a:p>
            <a:pPr marL="82550" indent="0">
              <a:buNone/>
            </a:pPr>
            <a:r>
              <a:rPr lang="en-CA" sz="2400" dirty="0">
                <a:solidFill>
                  <a:srgbClr val="FF0000"/>
                </a:solidFill>
              </a:rPr>
              <a:t>Safeguard and secure all private information. Comply with all privacy legislation. See FOIPPA and PIPA. </a:t>
            </a:r>
          </a:p>
          <a:p>
            <a:pPr marL="82550" indent="0">
              <a:buNone/>
            </a:pPr>
            <a:endParaRPr lang="en-CA" sz="800" dirty="0">
              <a:solidFill>
                <a:srgbClr val="FF0000"/>
              </a:solidFill>
            </a:endParaRPr>
          </a:p>
          <a:p>
            <a:pPr marL="82550" indent="0">
              <a:buNone/>
            </a:pPr>
            <a:r>
              <a:rPr lang="en-CA" sz="2400" dirty="0">
                <a:solidFill>
                  <a:srgbClr val="FF0000"/>
                </a:solidFill>
              </a:rPr>
              <a:t>Be very careful to avoid negotiating language that may be discriminatory or a Human Rights violation.</a:t>
            </a:r>
          </a:p>
          <a:p>
            <a:pPr marL="82550" indent="0">
              <a:buNone/>
            </a:pPr>
            <a:endParaRPr lang="en-CA" sz="800" dirty="0">
              <a:solidFill>
                <a:srgbClr val="FF0000"/>
              </a:solidFill>
            </a:endParaRPr>
          </a:p>
          <a:p>
            <a:pPr marL="82550" indent="0">
              <a:buNone/>
            </a:pPr>
            <a:r>
              <a:rPr lang="en-CA" sz="2400" dirty="0">
                <a:solidFill>
                  <a:srgbClr val="FF0000"/>
                </a:solidFill>
              </a:rPr>
              <a:t>Coordinate all overlapping legislation, obligations, rights and entitlements.</a:t>
            </a:r>
          </a:p>
          <a:p>
            <a:endParaRPr lang="en-US" dirty="0">
              <a:effectLst/>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52</a:t>
            </a:fld>
            <a:endParaRPr lang="en-CA" dirty="0"/>
          </a:p>
        </p:txBody>
      </p:sp>
    </p:spTree>
    <p:extLst>
      <p:ext uri="{BB962C8B-B14F-4D97-AF65-F5344CB8AC3E}">
        <p14:creationId xmlns:p14="http://schemas.microsoft.com/office/powerpoint/2010/main" val="7395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53</a:t>
            </a:fld>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948" y="620688"/>
            <a:ext cx="7216827" cy="4785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Oval 1">
            <a:extLst>
              <a:ext uri="{FF2B5EF4-FFF2-40B4-BE49-F238E27FC236}">
                <a16:creationId xmlns:a16="http://schemas.microsoft.com/office/drawing/2014/main" id="{A43DD7B0-C24E-48F3-9ECE-E461EDEC49DC}"/>
              </a:ext>
            </a:extLst>
          </p:cNvPr>
          <p:cNvSpPr/>
          <p:nvPr/>
        </p:nvSpPr>
        <p:spPr>
          <a:xfrm>
            <a:off x="4860031" y="4077072"/>
            <a:ext cx="3753743" cy="206652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effectLst/>
              </a:rPr>
              <a:t>Are the Employer and Union equal participants in the Joint Health and Safety Committee? </a:t>
            </a:r>
          </a:p>
        </p:txBody>
      </p:sp>
    </p:spTree>
    <p:extLst>
      <p:ext uri="{BB962C8B-B14F-4D97-AF65-F5344CB8AC3E}">
        <p14:creationId xmlns:p14="http://schemas.microsoft.com/office/powerpoint/2010/main" val="34911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200"/>
            <a:ext cx="7746826" cy="1511609"/>
          </a:xfrm>
        </p:spPr>
        <p:txBody>
          <a:bodyPr>
            <a:noAutofit/>
          </a:bodyPr>
          <a:lstStyle/>
          <a:p>
            <a:pPr algn="ctr"/>
            <a:r>
              <a:rPr lang="en-CA" sz="2800" b="1" dirty="0">
                <a:solidFill>
                  <a:srgbClr val="0070C0"/>
                </a:solidFill>
                <a:effectLst/>
              </a:rPr>
              <a:t>Problems and Barriers to Bargaining Collective Agreement Language</a:t>
            </a:r>
            <a:endParaRPr lang="en-US" sz="2800" b="1" dirty="0">
              <a:solidFill>
                <a:srgbClr val="0070C0"/>
              </a:solidFill>
              <a:effectLst/>
            </a:endParaRPr>
          </a:p>
        </p:txBody>
      </p:sp>
      <p:sp>
        <p:nvSpPr>
          <p:cNvPr id="3" name="Content Placeholder 2"/>
          <p:cNvSpPr>
            <a:spLocks noGrp="1"/>
          </p:cNvSpPr>
          <p:nvPr>
            <p:ph idx="1"/>
          </p:nvPr>
        </p:nvSpPr>
        <p:spPr>
          <a:xfrm>
            <a:off x="1187624" y="2204863"/>
            <a:ext cx="7746826" cy="3524063"/>
          </a:xfrm>
        </p:spPr>
        <p:txBody>
          <a:bodyPr/>
          <a:lstStyle/>
          <a:p>
            <a:r>
              <a:rPr lang="en-CA" sz="2400" dirty="0">
                <a:solidFill>
                  <a:srgbClr val="FF0000"/>
                </a:solidFill>
                <a:effectLst/>
              </a:rPr>
              <a:t>Common problems and barriers </a:t>
            </a:r>
            <a:r>
              <a:rPr lang="en-CA" sz="2400" dirty="0">
                <a:solidFill>
                  <a:srgbClr val="FF0000"/>
                </a:solidFill>
              </a:rPr>
              <a:t>to negotiating Collective Agreement language that protects employees includes:</a:t>
            </a:r>
          </a:p>
          <a:p>
            <a:pPr marL="82550" indent="0">
              <a:buNone/>
            </a:pPr>
            <a:endParaRPr lang="en-CA" sz="800" dirty="0">
              <a:solidFill>
                <a:srgbClr val="FF0000"/>
              </a:solidFill>
              <a:effectLst/>
            </a:endParaRPr>
          </a:p>
          <a:p>
            <a:pPr lvl="0">
              <a:buFont typeface="Wingdings" panose="05000000000000000000" pitchFamily="2" charset="2"/>
              <a:buChar char="Ø"/>
            </a:pPr>
            <a:r>
              <a:rPr lang="en-CA" sz="2400" dirty="0">
                <a:solidFill>
                  <a:srgbClr val="FF0000"/>
                </a:solidFill>
                <a:effectLst/>
              </a:rPr>
              <a:t>Lack of Reporting / Under-reporting.  </a:t>
            </a:r>
            <a:r>
              <a:rPr lang="en-CA" sz="2400" dirty="0">
                <a:solidFill>
                  <a:srgbClr val="FF0000"/>
                </a:solidFill>
              </a:rPr>
              <a:t>Employees frequently under-report incidents of violence.  This is especially prevalent in employees in precarious employment e.g. casuals, temporary employment etc.</a:t>
            </a:r>
          </a:p>
          <a:p>
            <a:pPr lvl="0">
              <a:buFont typeface="Wingdings" panose="05000000000000000000" pitchFamily="2" charset="2"/>
              <a:buChar char="Ø"/>
            </a:pPr>
            <a:r>
              <a:rPr lang="en-CA" sz="2400" dirty="0">
                <a:solidFill>
                  <a:srgbClr val="FF0000"/>
                </a:solidFill>
                <a:effectLst/>
              </a:rPr>
              <a:t>No “serious” injury occurring.  Definition of injury. </a:t>
            </a:r>
          </a:p>
          <a:p>
            <a:pPr lvl="0">
              <a:buFont typeface="Wingdings" panose="05000000000000000000" pitchFamily="2" charset="2"/>
              <a:buChar char="Ø"/>
            </a:pPr>
            <a:r>
              <a:rPr lang="en-CA" sz="2400" dirty="0">
                <a:solidFill>
                  <a:srgbClr val="FF0000"/>
                </a:solidFill>
                <a:effectLst/>
              </a:rPr>
              <a:t>Past practices and workplace culture. </a:t>
            </a:r>
            <a:endParaRPr lang="en-US" dirty="0">
              <a:solidFill>
                <a:srgbClr val="FF0000"/>
              </a:solidFill>
              <a:effectLst/>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54</a:t>
            </a:fld>
            <a:endParaRPr lang="en-CA" dirty="0"/>
          </a:p>
        </p:txBody>
      </p:sp>
    </p:spTree>
    <p:extLst>
      <p:ext uri="{BB962C8B-B14F-4D97-AF65-F5344CB8AC3E}">
        <p14:creationId xmlns:p14="http://schemas.microsoft.com/office/powerpoint/2010/main" val="175485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200"/>
            <a:ext cx="7746826" cy="1511609"/>
          </a:xfrm>
        </p:spPr>
        <p:txBody>
          <a:bodyPr>
            <a:noAutofit/>
          </a:bodyPr>
          <a:lstStyle/>
          <a:p>
            <a:pPr algn="ctr"/>
            <a:r>
              <a:rPr lang="en-CA" sz="2800" b="1" dirty="0">
                <a:solidFill>
                  <a:srgbClr val="0070C0"/>
                </a:solidFill>
                <a:effectLst/>
              </a:rPr>
              <a:t>Problems and Barriers to Bargaining Collective Agreement Language cont’d.</a:t>
            </a:r>
            <a:endParaRPr lang="en-US" sz="2800" b="1" dirty="0">
              <a:solidFill>
                <a:srgbClr val="0070C0"/>
              </a:solidFill>
              <a:effectLst/>
            </a:endParaRPr>
          </a:p>
        </p:txBody>
      </p:sp>
      <p:sp>
        <p:nvSpPr>
          <p:cNvPr id="3" name="Content Placeholder 2"/>
          <p:cNvSpPr>
            <a:spLocks noGrp="1"/>
          </p:cNvSpPr>
          <p:nvPr>
            <p:ph idx="1"/>
          </p:nvPr>
        </p:nvSpPr>
        <p:spPr>
          <a:xfrm>
            <a:off x="1187624" y="1587809"/>
            <a:ext cx="7746826" cy="4141117"/>
          </a:xfrm>
        </p:spPr>
        <p:txBody>
          <a:bodyPr/>
          <a:lstStyle/>
          <a:p>
            <a:pPr lvl="0">
              <a:buFont typeface="Wingdings" panose="05000000000000000000" pitchFamily="2" charset="2"/>
              <a:buChar char="Ø"/>
            </a:pPr>
            <a:r>
              <a:rPr lang="en-CA" sz="2400" dirty="0">
                <a:solidFill>
                  <a:srgbClr val="FF0000"/>
                </a:solidFill>
              </a:rPr>
              <a:t>Expectations that violence is  “</a:t>
            </a:r>
            <a:r>
              <a:rPr lang="en-CA" sz="2400" dirty="0">
                <a:solidFill>
                  <a:srgbClr val="FF0000"/>
                </a:solidFill>
                <a:effectLst/>
              </a:rPr>
              <a:t>Part of the job” e.g. First Responders, K-12, Social Services and Healthcare</a:t>
            </a:r>
          </a:p>
          <a:p>
            <a:pPr lvl="0">
              <a:buFont typeface="Wingdings" panose="05000000000000000000" pitchFamily="2" charset="2"/>
              <a:buChar char="Ø"/>
            </a:pPr>
            <a:r>
              <a:rPr lang="en-CA" sz="2400" dirty="0">
                <a:solidFill>
                  <a:srgbClr val="FF0000"/>
                </a:solidFill>
                <a:effectLst/>
              </a:rPr>
              <a:t>Lack of information, statistics or incorrect data</a:t>
            </a:r>
          </a:p>
          <a:p>
            <a:pPr lvl="0">
              <a:buFont typeface="Wingdings" panose="05000000000000000000" pitchFamily="2" charset="2"/>
              <a:buChar char="Ø"/>
            </a:pPr>
            <a:r>
              <a:rPr lang="en-CA" sz="2400" dirty="0">
                <a:solidFill>
                  <a:srgbClr val="FF0000"/>
                </a:solidFill>
                <a:effectLst/>
              </a:rPr>
              <a:t>Retaliation, discipline, retaliation, claims suppression, and reprisal by Employers</a:t>
            </a:r>
          </a:p>
          <a:p>
            <a:pPr lvl="0">
              <a:buFont typeface="Wingdings" panose="05000000000000000000" pitchFamily="2" charset="2"/>
              <a:buChar char="Ø"/>
            </a:pPr>
            <a:r>
              <a:rPr lang="en-CA" sz="2400" dirty="0">
                <a:solidFill>
                  <a:srgbClr val="FF0000"/>
                </a:solidFill>
                <a:effectLst/>
              </a:rPr>
              <a:t>Unclear or poorly enforced reporting processes </a:t>
            </a:r>
          </a:p>
          <a:p>
            <a:pPr lvl="0">
              <a:buFont typeface="Wingdings" panose="05000000000000000000" pitchFamily="2" charset="2"/>
              <a:buChar char="Ø"/>
            </a:pPr>
            <a:r>
              <a:rPr lang="en-CA" sz="2400" dirty="0">
                <a:solidFill>
                  <a:srgbClr val="FF0000"/>
                </a:solidFill>
                <a:effectLst/>
              </a:rPr>
              <a:t>No follow-up by Employers or the Joint Health and Safety Committee</a:t>
            </a:r>
          </a:p>
          <a:p>
            <a:pPr lvl="0">
              <a:buFont typeface="Wingdings" panose="05000000000000000000" pitchFamily="2" charset="2"/>
              <a:buChar char="Ø"/>
            </a:pPr>
            <a:r>
              <a:rPr lang="en-CA" sz="2400" dirty="0">
                <a:solidFill>
                  <a:srgbClr val="FF0000"/>
                </a:solidFill>
                <a:effectLst/>
              </a:rPr>
              <a:t>Lack of training and education</a:t>
            </a:r>
          </a:p>
          <a:p>
            <a:pPr marL="82550" lvl="0" indent="0">
              <a:buNone/>
            </a:pPr>
            <a:endParaRPr lang="en-CA" sz="2400" dirty="0">
              <a:solidFill>
                <a:srgbClr val="FF0000"/>
              </a:solidFill>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55</a:t>
            </a:fld>
            <a:endParaRPr lang="en-CA" dirty="0"/>
          </a:p>
        </p:txBody>
      </p:sp>
      <p:sp>
        <p:nvSpPr>
          <p:cNvPr id="5" name="Oval 4">
            <a:extLst>
              <a:ext uri="{FF2B5EF4-FFF2-40B4-BE49-F238E27FC236}">
                <a16:creationId xmlns:a16="http://schemas.microsoft.com/office/drawing/2014/main" id="{8062890E-B7AE-4638-B067-CF87BFDBB52B}"/>
              </a:ext>
            </a:extLst>
          </p:cNvPr>
          <p:cNvSpPr/>
          <p:nvPr/>
        </p:nvSpPr>
        <p:spPr>
          <a:xfrm>
            <a:off x="5940152" y="4725144"/>
            <a:ext cx="2592288" cy="156247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latin typeface="Calibri" panose="020F0502020204030204" pitchFamily="34" charset="0"/>
                <a:cs typeface="Calibri" panose="020F0502020204030204" pitchFamily="34" charset="0"/>
              </a:rPr>
              <a:t>Lack of clarity on what violence includes…</a:t>
            </a:r>
          </a:p>
        </p:txBody>
      </p:sp>
    </p:spTree>
    <p:extLst>
      <p:ext uri="{BB962C8B-B14F-4D97-AF65-F5344CB8AC3E}">
        <p14:creationId xmlns:p14="http://schemas.microsoft.com/office/powerpoint/2010/main" val="160621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9037F24-6893-4D58-A6B0-B5DED644C05F}" type="slidenum">
              <a:rPr lang="en-US" smtClean="0"/>
              <a:pPr>
                <a:defRPr/>
              </a:pPr>
              <a:t>56</a:t>
            </a:fld>
            <a:endParaRPr lang="en-US" dirty="0"/>
          </a:p>
        </p:txBody>
      </p:sp>
      <p:pic>
        <p:nvPicPr>
          <p:cNvPr id="7" name="Picture 6" descr="A person wearing a suit and tie talking on a cell phone&#10;&#10;Description generated with very high confidence">
            <a:extLst>
              <a:ext uri="{FF2B5EF4-FFF2-40B4-BE49-F238E27FC236}">
                <a16:creationId xmlns:a16="http://schemas.microsoft.com/office/drawing/2014/main" id="{C44C04D2-D3F3-41FF-89B6-C73BB0C1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236" y="476672"/>
            <a:ext cx="7501139" cy="5163284"/>
          </a:xfrm>
          <a:prstGeom prst="rect">
            <a:avLst/>
          </a:prstGeom>
        </p:spPr>
      </p:pic>
      <p:sp>
        <p:nvSpPr>
          <p:cNvPr id="2" name="Oval 1">
            <a:extLst>
              <a:ext uri="{FF2B5EF4-FFF2-40B4-BE49-F238E27FC236}">
                <a16:creationId xmlns:a16="http://schemas.microsoft.com/office/drawing/2014/main" id="{0A7D19D6-172F-4118-944F-74A5B20746EF}"/>
              </a:ext>
            </a:extLst>
          </p:cNvPr>
          <p:cNvSpPr/>
          <p:nvPr/>
        </p:nvSpPr>
        <p:spPr>
          <a:xfrm>
            <a:off x="611560" y="836712"/>
            <a:ext cx="3096344" cy="180406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900" b="1" dirty="0">
                <a:solidFill>
                  <a:schemeClr val="tx1"/>
                </a:solidFill>
                <a:latin typeface="Calibri" panose="020F0502020204030204" pitchFamily="34" charset="0"/>
                <a:cs typeface="Calibri" panose="020F0502020204030204" pitchFamily="34" charset="0"/>
              </a:rPr>
              <a:t>Verbal violence, Violence takes many forms – violence is violence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200"/>
            <a:ext cx="7746826" cy="1511609"/>
          </a:xfrm>
        </p:spPr>
        <p:txBody>
          <a:bodyPr>
            <a:noAutofit/>
          </a:bodyPr>
          <a:lstStyle/>
          <a:p>
            <a:pPr algn="ctr"/>
            <a:r>
              <a:rPr lang="en-CA" sz="2800" b="1" dirty="0">
                <a:solidFill>
                  <a:srgbClr val="0070C0"/>
                </a:solidFill>
                <a:effectLst/>
              </a:rPr>
              <a:t>Problems and Barriers to Bargaining Collective Agreement Language cont’d.</a:t>
            </a:r>
            <a:endParaRPr lang="en-US" sz="2800" b="1" dirty="0">
              <a:solidFill>
                <a:srgbClr val="0070C0"/>
              </a:solidFill>
              <a:effectLst/>
            </a:endParaRPr>
          </a:p>
        </p:txBody>
      </p:sp>
      <p:sp>
        <p:nvSpPr>
          <p:cNvPr id="3" name="Content Placeholder 2"/>
          <p:cNvSpPr>
            <a:spLocks noGrp="1"/>
          </p:cNvSpPr>
          <p:nvPr>
            <p:ph idx="1"/>
          </p:nvPr>
        </p:nvSpPr>
        <p:spPr>
          <a:xfrm>
            <a:off x="1187624" y="1772817"/>
            <a:ext cx="7746826" cy="3956110"/>
          </a:xfrm>
        </p:spPr>
        <p:txBody>
          <a:bodyPr/>
          <a:lstStyle/>
          <a:p>
            <a:pPr>
              <a:buFont typeface="Wingdings" panose="05000000000000000000" pitchFamily="2" charset="2"/>
              <a:buChar char="Ø"/>
            </a:pPr>
            <a:r>
              <a:rPr lang="en-CA" sz="2400" dirty="0">
                <a:solidFill>
                  <a:srgbClr val="FF0000"/>
                </a:solidFill>
                <a:effectLst/>
              </a:rPr>
              <a:t>Literacy issues</a:t>
            </a:r>
            <a:endParaRPr lang="en-US" sz="2400" dirty="0">
              <a:solidFill>
                <a:srgbClr val="FF0000"/>
              </a:solidFill>
              <a:effectLst/>
            </a:endParaRPr>
          </a:p>
          <a:p>
            <a:pPr lvl="0">
              <a:buFont typeface="Wingdings" panose="05000000000000000000" pitchFamily="2" charset="2"/>
              <a:buChar char="Ø"/>
            </a:pPr>
            <a:r>
              <a:rPr lang="en-CA" sz="2400" dirty="0">
                <a:solidFill>
                  <a:srgbClr val="FF0000"/>
                </a:solidFill>
                <a:effectLst/>
              </a:rPr>
              <a:t>Lack of information in multiple languages</a:t>
            </a:r>
          </a:p>
          <a:p>
            <a:pPr lvl="0">
              <a:buFont typeface="Wingdings" panose="05000000000000000000" pitchFamily="2" charset="2"/>
              <a:buChar char="Ø"/>
            </a:pPr>
            <a:r>
              <a:rPr lang="en-CA" sz="2400" dirty="0">
                <a:solidFill>
                  <a:srgbClr val="FF0000"/>
                </a:solidFill>
                <a:effectLst/>
              </a:rPr>
              <a:t>Confusion over what is confidential. </a:t>
            </a:r>
            <a:r>
              <a:rPr lang="en-CA" sz="2400" dirty="0">
                <a:solidFill>
                  <a:srgbClr val="FF0000"/>
                </a:solidFill>
              </a:rPr>
              <a:t>Employers have frequently sought to limit the information given to the Joint Health and Safety Committee and employees by referring to confidentiality or Management Rights</a:t>
            </a:r>
          </a:p>
          <a:p>
            <a:pPr lvl="0">
              <a:buFont typeface="Wingdings" panose="05000000000000000000" pitchFamily="2" charset="2"/>
              <a:buChar char="Ø"/>
            </a:pPr>
            <a:r>
              <a:rPr lang="en-CA" sz="2400" dirty="0">
                <a:solidFill>
                  <a:srgbClr val="FF0000"/>
                </a:solidFill>
                <a:effectLst/>
              </a:rPr>
              <a:t>Non-functioning Joint Health and Safety Committees</a:t>
            </a:r>
          </a:p>
          <a:p>
            <a:pPr lvl="0">
              <a:buFont typeface="Wingdings" panose="05000000000000000000" pitchFamily="2" charset="2"/>
              <a:buChar char="Ø"/>
            </a:pPr>
            <a:r>
              <a:rPr lang="en-CA" sz="2400" dirty="0">
                <a:solidFill>
                  <a:srgbClr val="FF0000"/>
                </a:solidFill>
                <a:effectLst/>
              </a:rPr>
              <a:t>Confusion over forms and overlap of processes </a:t>
            </a:r>
            <a:r>
              <a:rPr lang="en-CA" sz="2400" dirty="0">
                <a:solidFill>
                  <a:srgbClr val="FF0000"/>
                </a:solidFill>
              </a:rPr>
              <a:t>e.g. grievance vs. OHS vs.  WorkSafeBC claim</a:t>
            </a:r>
          </a:p>
          <a:p>
            <a:pPr marL="109728" indent="0">
              <a:buNone/>
            </a:pPr>
            <a:endParaRPr lang="en-US" dirty="0"/>
          </a:p>
        </p:txBody>
      </p:sp>
      <p:sp>
        <p:nvSpPr>
          <p:cNvPr id="4" name="Slide Number Placeholder 3"/>
          <p:cNvSpPr>
            <a:spLocks noGrp="1"/>
          </p:cNvSpPr>
          <p:nvPr>
            <p:ph type="sldNum" sz="quarter" idx="12"/>
          </p:nvPr>
        </p:nvSpPr>
        <p:spPr/>
        <p:txBody>
          <a:bodyPr/>
          <a:lstStyle/>
          <a:p>
            <a:fld id="{2F6EF28B-1B0F-4051-A930-BF767E64632F}" type="slidenum">
              <a:rPr lang="en-CA" smtClean="0"/>
              <a:pPr/>
              <a:t>57</a:t>
            </a:fld>
            <a:endParaRPr lang="en-CA" dirty="0"/>
          </a:p>
        </p:txBody>
      </p:sp>
    </p:spTree>
    <p:extLst>
      <p:ext uri="{BB962C8B-B14F-4D97-AF65-F5344CB8AC3E}">
        <p14:creationId xmlns:p14="http://schemas.microsoft.com/office/powerpoint/2010/main" val="26359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16632"/>
            <a:ext cx="7499350" cy="1143000"/>
          </a:xfrm>
        </p:spPr>
        <p:txBody>
          <a:bodyPr>
            <a:normAutofit/>
          </a:bodyPr>
          <a:lstStyle/>
          <a:p>
            <a:pPr algn="ctr"/>
            <a:r>
              <a:rPr lang="en-US" sz="2800" b="1" dirty="0">
                <a:solidFill>
                  <a:schemeClr val="tx1"/>
                </a:solidFill>
                <a:effectLst/>
              </a:rPr>
              <a:t>Resources and Links</a:t>
            </a:r>
          </a:p>
        </p:txBody>
      </p:sp>
      <p:sp>
        <p:nvSpPr>
          <p:cNvPr id="3" name="Content Placeholder 2"/>
          <p:cNvSpPr>
            <a:spLocks noGrp="1"/>
          </p:cNvSpPr>
          <p:nvPr>
            <p:ph idx="1"/>
          </p:nvPr>
        </p:nvSpPr>
        <p:spPr>
          <a:xfrm>
            <a:off x="1312599" y="1468988"/>
            <a:ext cx="7499350" cy="4480292"/>
          </a:xfrm>
        </p:spPr>
        <p:txBody>
          <a:bodyPr/>
          <a:lstStyle/>
          <a:p>
            <a:r>
              <a:rPr lang="en-CA" sz="2400" dirty="0">
                <a:solidFill>
                  <a:srgbClr val="FF0000"/>
                </a:solidFill>
                <a:effectLst/>
              </a:rPr>
              <a:t>See the Word version of this document for an extensive list of resources</a:t>
            </a:r>
            <a:endParaRPr lang="en-US" dirty="0">
              <a:solidFill>
                <a:srgbClr val="FF0000"/>
              </a:solidFill>
              <a:effectLst/>
            </a:endParaRPr>
          </a:p>
        </p:txBody>
      </p:sp>
      <p:sp>
        <p:nvSpPr>
          <p:cNvPr id="4" name="Slide Number Placeholder 3"/>
          <p:cNvSpPr>
            <a:spLocks noGrp="1"/>
          </p:cNvSpPr>
          <p:nvPr>
            <p:ph type="sldNum" sz="quarter" idx="12"/>
          </p:nvPr>
        </p:nvSpPr>
        <p:spPr/>
        <p:txBody>
          <a:bodyPr/>
          <a:lstStyle/>
          <a:p>
            <a:fld id="{2F6EF28B-1B0F-4051-A930-BF767E64632F}" type="slidenum">
              <a:rPr lang="en-CA" smtClean="0"/>
              <a:pPr/>
              <a:t>58</a:t>
            </a:fld>
            <a:endParaRPr lang="en-CA" dirty="0"/>
          </a:p>
        </p:txBody>
      </p:sp>
      <p:pic>
        <p:nvPicPr>
          <p:cNvPr id="6" name="Picture 5" descr="A picture containing photo, indoor&#10;&#10;Description generated with high confidence">
            <a:extLst>
              <a:ext uri="{FF2B5EF4-FFF2-40B4-BE49-F238E27FC236}">
                <a16:creationId xmlns:a16="http://schemas.microsoft.com/office/drawing/2014/main" id="{C6927F82-ABC5-4B5E-BD2A-E5B5DA22AB7A}"/>
              </a:ext>
            </a:extLst>
          </p:cNvPr>
          <p:cNvPicPr>
            <a:picLocks noChangeAspect="1"/>
          </p:cNvPicPr>
          <p:nvPr/>
        </p:nvPicPr>
        <p:blipFill rotWithShape="1">
          <a:blip r:embed="rId2">
            <a:extLst>
              <a:ext uri="{28A0092B-C50C-407E-A947-70E740481C1C}">
                <a14:useLocalDpi xmlns:a14="http://schemas.microsoft.com/office/drawing/2010/main" val="0"/>
              </a:ext>
            </a:extLst>
          </a:blip>
          <a:srcRect b="10612"/>
          <a:stretch/>
        </p:blipFill>
        <p:spPr>
          <a:xfrm>
            <a:off x="2699792" y="2420888"/>
            <a:ext cx="4079850" cy="4018326"/>
          </a:xfrm>
          <a:prstGeom prst="rect">
            <a:avLst/>
          </a:prstGeom>
        </p:spPr>
      </p:pic>
    </p:spTree>
    <p:extLst>
      <p:ext uri="{BB962C8B-B14F-4D97-AF65-F5344CB8AC3E}">
        <p14:creationId xmlns:p14="http://schemas.microsoft.com/office/powerpoint/2010/main" val="42325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59</a:t>
            </a:fld>
            <a:endParaRPr lang="en-CA" dirty="0"/>
          </a:p>
        </p:txBody>
      </p:sp>
      <p:pic>
        <p:nvPicPr>
          <p:cNvPr id="3" name="Picture 2" descr="A cat sitting in front of a baby&#10;&#10;Description generated with very high confidence">
            <a:extLst>
              <a:ext uri="{FF2B5EF4-FFF2-40B4-BE49-F238E27FC236}">
                <a16:creationId xmlns:a16="http://schemas.microsoft.com/office/drawing/2014/main" id="{4CC3CCF1-29DE-4847-94D7-D1CBDFBDF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908720"/>
            <a:ext cx="6881293" cy="45390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Rounded Corners 1">
            <a:extLst>
              <a:ext uri="{FF2B5EF4-FFF2-40B4-BE49-F238E27FC236}">
                <a16:creationId xmlns:a16="http://schemas.microsoft.com/office/drawing/2014/main" id="{AACE5065-3954-4E57-A031-1E8CF07212B8}"/>
              </a:ext>
            </a:extLst>
          </p:cNvPr>
          <p:cNvSpPr/>
          <p:nvPr/>
        </p:nvSpPr>
        <p:spPr>
          <a:xfrm>
            <a:off x="1331640" y="332656"/>
            <a:ext cx="3888432" cy="1440160"/>
          </a:xfrm>
          <a:prstGeom prst="roundRect">
            <a:avLst/>
          </a:prstGeom>
          <a:solidFill>
            <a:schemeClr val="bg2"/>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solidFill>
                  <a:schemeClr val="tx1"/>
                </a:solidFill>
              </a:rPr>
              <a:t>Questions?</a:t>
            </a:r>
          </a:p>
        </p:txBody>
      </p:sp>
    </p:spTree>
    <p:extLst>
      <p:ext uri="{BB962C8B-B14F-4D97-AF65-F5344CB8AC3E}">
        <p14:creationId xmlns:p14="http://schemas.microsoft.com/office/powerpoint/2010/main" val="27359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44DC50-73DD-491F-BD5D-6E5FF74179A9}"/>
              </a:ext>
            </a:extLst>
          </p:cNvPr>
          <p:cNvPicPr/>
          <p:nvPr/>
        </p:nvPicPr>
        <p:blipFill rotWithShape="1">
          <a:blip r:embed="rId2"/>
          <a:srcRect l="35224" t="18806" r="37127" b="7898"/>
          <a:stretch/>
        </p:blipFill>
        <p:spPr bwMode="auto">
          <a:xfrm>
            <a:off x="2699792" y="386286"/>
            <a:ext cx="4052163" cy="6085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037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7811343" cy="5760640"/>
          </a:xfrm>
        </p:spPr>
        <p:txBody>
          <a:bodyPr>
            <a:noAutofit/>
          </a:bodyPr>
          <a:lstStyle/>
          <a:p>
            <a:r>
              <a:rPr lang="en-CA" sz="4800" dirty="0">
                <a:solidFill>
                  <a:schemeClr val="tx1"/>
                </a:solidFill>
                <a:effectLst/>
                <a:latin typeface="+mn-lt"/>
              </a:rPr>
              <a:t>These materials are for education purposes only and are without prejudice and precedent to any other proceeding.</a:t>
            </a:r>
            <a:br>
              <a:rPr lang="en-CA" sz="4800" dirty="0">
                <a:solidFill>
                  <a:schemeClr val="tx1"/>
                </a:solidFill>
                <a:effectLst/>
              </a:rPr>
            </a:br>
            <a:br>
              <a:rPr lang="en-CA" sz="2600" dirty="0">
                <a:solidFill>
                  <a:schemeClr val="tx1"/>
                </a:solidFill>
                <a:effectLst/>
              </a:rPr>
            </a:br>
            <a:br>
              <a:rPr lang="en-CA" sz="2600" dirty="0">
                <a:solidFill>
                  <a:schemeClr val="tx1"/>
                </a:solidFill>
                <a:effectLst/>
              </a:rPr>
            </a:br>
            <a:r>
              <a:rPr lang="en-CA" sz="800" dirty="0">
                <a:solidFill>
                  <a:schemeClr val="tx1"/>
                </a:solidFill>
                <a:effectLst/>
              </a:rPr>
              <a:t>cope491</a:t>
            </a:r>
            <a:br>
              <a:rPr lang="en-US" sz="800" dirty="0"/>
            </a:br>
            <a:r>
              <a:rPr lang="en-US" sz="800" dirty="0"/>
              <a:t>tm/jd</a:t>
            </a:r>
            <a:br>
              <a:rPr lang="en-US" sz="800" dirty="0"/>
            </a:br>
            <a:r>
              <a:rPr lang="en-CA" sz="800" dirty="0"/>
              <a:t>Reps_T-McKenna_Workshops_Presentations_Violence-Bargaining-Negotiating-CA_Language-Part-2-of-2-Revised-01-30-2020</a:t>
            </a:r>
            <a:endParaRPr lang="en-US" sz="800" dirty="0"/>
          </a:p>
        </p:txBody>
      </p:sp>
      <p:sp>
        <p:nvSpPr>
          <p:cNvPr id="3" name="Slide Number Placeholder 2"/>
          <p:cNvSpPr>
            <a:spLocks noGrp="1"/>
          </p:cNvSpPr>
          <p:nvPr>
            <p:ph type="sldNum" sz="quarter" idx="12"/>
          </p:nvPr>
        </p:nvSpPr>
        <p:spPr/>
        <p:txBody>
          <a:bodyPr/>
          <a:lstStyle/>
          <a:p>
            <a:pPr>
              <a:defRPr/>
            </a:pPr>
            <a:fld id="{948F6541-045A-406B-A24E-12ADC85922EB}" type="slidenum">
              <a:rPr lang="en-US" altLang="en-US" smtClean="0"/>
              <a:pPr>
                <a:defRPr/>
              </a:pPr>
              <a:t>60</a:t>
            </a:fld>
            <a:endParaRPr lang="en-US" altLang="en-US" dirty="0"/>
          </a:p>
        </p:txBody>
      </p:sp>
    </p:spTree>
    <p:extLst>
      <p:ext uri="{BB962C8B-B14F-4D97-AF65-F5344CB8AC3E}">
        <p14:creationId xmlns:p14="http://schemas.microsoft.com/office/powerpoint/2010/main" val="42929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6EF28B-1B0F-4051-A930-BF767E64632F}" type="slidenum">
              <a:rPr lang="en-CA" smtClean="0"/>
              <a:pPr/>
              <a:t>7</a:t>
            </a:fld>
            <a:endParaRPr lang="en-CA" dirty="0"/>
          </a:p>
        </p:txBody>
      </p:sp>
      <p:pic>
        <p:nvPicPr>
          <p:cNvPr id="5" name="irc_mi" descr="Image result for https://cupe.ca/orders/preventing-violence-and-harassment-workplace-guidelines">
            <a:hlinkClick r:id="rId2"/>
            <a:extLst>
              <a:ext uri="{FF2B5EF4-FFF2-40B4-BE49-F238E27FC236}">
                <a16:creationId xmlns:a16="http://schemas.microsoft.com/office/drawing/2014/main" id="{61C8499D-2B4B-41E3-8781-450197A9A0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1" y="1052736"/>
            <a:ext cx="7282134" cy="4222586"/>
          </a:xfrm>
          <a:prstGeom prst="rect">
            <a:avLst/>
          </a:prstGeom>
          <a:noFill/>
          <a:ln>
            <a:noFill/>
          </a:ln>
        </p:spPr>
      </p:pic>
      <p:sp>
        <p:nvSpPr>
          <p:cNvPr id="2" name="Rectangle 1">
            <a:extLst>
              <a:ext uri="{FF2B5EF4-FFF2-40B4-BE49-F238E27FC236}">
                <a16:creationId xmlns:a16="http://schemas.microsoft.com/office/drawing/2014/main" id="{B5DE0D0F-315B-42A7-BCCF-AE92C242324E}"/>
              </a:ext>
            </a:extLst>
          </p:cNvPr>
          <p:cNvSpPr/>
          <p:nvPr/>
        </p:nvSpPr>
        <p:spPr>
          <a:xfrm>
            <a:off x="2339752" y="5157192"/>
            <a:ext cx="6274023" cy="1148358"/>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effectLst/>
                <a:latin typeface="Calibri" panose="020F0502020204030204" pitchFamily="34" charset="0"/>
                <a:cs typeface="Calibri" panose="020F0502020204030204" pitchFamily="34" charset="0"/>
              </a:rPr>
              <a:t>This presentation incorporates some humour – however – </a:t>
            </a:r>
            <a:r>
              <a:rPr lang="en-CA" b="1" dirty="0">
                <a:solidFill>
                  <a:srgbClr val="FF0000"/>
                </a:solidFill>
                <a:effectLst/>
                <a:latin typeface="Calibri" panose="020F0502020204030204" pitchFamily="34" charset="0"/>
                <a:cs typeface="Calibri" panose="020F0502020204030204" pitchFamily="34" charset="0"/>
              </a:rPr>
              <a:t>violence should always be taken seriously</a:t>
            </a:r>
            <a:r>
              <a:rPr lang="en-CA" b="1" dirty="0">
                <a:solidFill>
                  <a:schemeClr val="tx1"/>
                </a:solidFill>
                <a:effectLst/>
                <a:latin typeface="Calibri" panose="020F0502020204030204" pitchFamily="34" charset="0"/>
                <a:cs typeface="Calibri" panose="020F0502020204030204" pitchFamily="34" charset="0"/>
              </a:rPr>
              <a:t>.</a:t>
            </a:r>
            <a:r>
              <a:rPr lang="en-CA" b="1" dirty="0">
                <a:solidFill>
                  <a:srgbClr val="FF0000"/>
                </a:solidFill>
                <a:effectLst/>
                <a:latin typeface="Calibri" panose="020F0502020204030204" pitchFamily="34" charset="0"/>
                <a:cs typeface="Calibri" panose="020F0502020204030204" pitchFamily="34" charset="0"/>
              </a:rPr>
              <a:t> </a:t>
            </a:r>
          </a:p>
          <a:p>
            <a:pPr algn="ctr"/>
            <a:r>
              <a:rPr lang="en-CA" b="1" dirty="0">
                <a:solidFill>
                  <a:schemeClr val="tx1"/>
                </a:solidFill>
                <a:effectLst/>
                <a:latin typeface="Calibri" panose="020F0502020204030204" pitchFamily="34" charset="0"/>
                <a:cs typeface="Calibri" panose="020F0502020204030204" pitchFamily="34" charset="0"/>
              </a:rPr>
              <a:t>Nothing in this presentation should detract from that. </a:t>
            </a:r>
          </a:p>
        </p:txBody>
      </p:sp>
    </p:spTree>
    <p:extLst>
      <p:ext uri="{BB962C8B-B14F-4D97-AF65-F5344CB8AC3E}">
        <p14:creationId xmlns:p14="http://schemas.microsoft.com/office/powerpoint/2010/main" val="7765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16632"/>
            <a:ext cx="7499350" cy="1143000"/>
          </a:xfrm>
        </p:spPr>
        <p:txBody>
          <a:bodyPr>
            <a:normAutofit/>
          </a:bodyPr>
          <a:lstStyle/>
          <a:p>
            <a:pPr algn="ctr"/>
            <a:r>
              <a:rPr lang="en-CA" sz="2800" b="1" dirty="0">
                <a:solidFill>
                  <a:srgbClr val="0070C0"/>
                </a:solidFill>
                <a:effectLst/>
              </a:rPr>
              <a:t>Introduction </a:t>
            </a:r>
            <a:endParaRPr lang="en-US" sz="2800" b="1" dirty="0">
              <a:solidFill>
                <a:srgbClr val="0070C0"/>
              </a:solidFill>
              <a:effectLst/>
            </a:endParaRPr>
          </a:p>
        </p:txBody>
      </p:sp>
      <p:sp>
        <p:nvSpPr>
          <p:cNvPr id="3" name="Content Placeholder 2"/>
          <p:cNvSpPr>
            <a:spLocks noGrp="1"/>
          </p:cNvSpPr>
          <p:nvPr>
            <p:ph idx="1"/>
          </p:nvPr>
        </p:nvSpPr>
        <p:spPr>
          <a:xfrm>
            <a:off x="1114424" y="1259632"/>
            <a:ext cx="7850063" cy="4800600"/>
          </a:xfrm>
        </p:spPr>
        <p:txBody>
          <a:bodyPr/>
          <a:lstStyle/>
          <a:p>
            <a:r>
              <a:rPr lang="en-CA" sz="2400" dirty="0">
                <a:solidFill>
                  <a:srgbClr val="FF0000"/>
                </a:solidFill>
              </a:rPr>
              <a:t>While this presentation uses the term “employees,” “workers” (which often refers to contract workers, interns, and in some cases volunteers) is used by WorkSafeBC.</a:t>
            </a:r>
          </a:p>
          <a:p>
            <a:pPr marL="82550" indent="0">
              <a:buNone/>
            </a:pPr>
            <a:endParaRPr lang="en-CA" sz="800" dirty="0">
              <a:solidFill>
                <a:srgbClr val="FF0000"/>
              </a:solidFill>
            </a:endParaRPr>
          </a:p>
          <a:p>
            <a:r>
              <a:rPr lang="en-CA" sz="2400" dirty="0">
                <a:solidFill>
                  <a:srgbClr val="FF0000"/>
                </a:solidFill>
              </a:rPr>
              <a:t>Changes to the Occupational Health and Safety Regulations, Policies and Guidelines may occur in the next year.  See the BC Federation of Labour submission on amending the violence OHS Regulations.</a:t>
            </a:r>
          </a:p>
          <a:p>
            <a:pPr marL="82550" indent="0">
              <a:buNone/>
            </a:pPr>
            <a:endParaRPr lang="en-CA" sz="800" dirty="0">
              <a:solidFill>
                <a:srgbClr val="FF0000"/>
              </a:solidFill>
            </a:endParaRPr>
          </a:p>
          <a:p>
            <a:r>
              <a:rPr lang="en-CA" sz="2400" dirty="0">
                <a:solidFill>
                  <a:srgbClr val="FF0000"/>
                </a:solidFill>
              </a:rPr>
              <a:t>The Joint Health and Safety Committee has a very important role, yet as per WorkSafeBC, up to 90% of these committees are not properly functioning. </a:t>
            </a:r>
            <a:endParaRPr lang="en-CA" sz="800" dirty="0">
              <a:solidFill>
                <a:srgbClr val="FF0000"/>
              </a:solidFill>
            </a:endParaRPr>
          </a:p>
          <a:p>
            <a:pPr marL="82550" indent="0">
              <a:buNone/>
            </a:pPr>
            <a:endParaRPr lang="en-CA" sz="800" dirty="0">
              <a:solidFill>
                <a:srgbClr val="FF0000"/>
              </a:solidFill>
            </a:endParaRPr>
          </a:p>
          <a:p>
            <a:pPr marL="82550" indent="0">
              <a:buNone/>
            </a:pPr>
            <a:endParaRPr lang="en-CA" sz="24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F6EF28B-1B0F-4051-A930-BF767E64632F}" type="slidenum">
              <a:rPr lang="en-CA" smtClean="0"/>
              <a:pPr/>
              <a:t>8</a:t>
            </a:fld>
            <a:endParaRPr lang="en-CA" dirty="0"/>
          </a:p>
        </p:txBody>
      </p:sp>
    </p:spTree>
    <p:extLst>
      <p:ext uri="{BB962C8B-B14F-4D97-AF65-F5344CB8AC3E}">
        <p14:creationId xmlns:p14="http://schemas.microsoft.com/office/powerpoint/2010/main" val="6960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16632"/>
            <a:ext cx="7499350" cy="1143000"/>
          </a:xfrm>
        </p:spPr>
        <p:txBody>
          <a:bodyPr>
            <a:normAutofit/>
          </a:bodyPr>
          <a:lstStyle/>
          <a:p>
            <a:pPr algn="ctr"/>
            <a:r>
              <a:rPr lang="en-CA" sz="2800" b="1" dirty="0">
                <a:solidFill>
                  <a:srgbClr val="0070C0"/>
                </a:solidFill>
                <a:effectLst/>
              </a:rPr>
              <a:t>Introduction cont’d.</a:t>
            </a:r>
            <a:endParaRPr lang="en-US" sz="2800" b="1" dirty="0">
              <a:solidFill>
                <a:srgbClr val="0070C0"/>
              </a:solidFill>
              <a:effectLst/>
            </a:endParaRPr>
          </a:p>
        </p:txBody>
      </p:sp>
      <p:sp>
        <p:nvSpPr>
          <p:cNvPr id="3" name="Content Placeholder 2"/>
          <p:cNvSpPr>
            <a:spLocks noGrp="1"/>
          </p:cNvSpPr>
          <p:nvPr>
            <p:ph idx="1"/>
          </p:nvPr>
        </p:nvSpPr>
        <p:spPr>
          <a:xfrm>
            <a:off x="1114424" y="1196752"/>
            <a:ext cx="7850063" cy="4800600"/>
          </a:xfrm>
        </p:spPr>
        <p:txBody>
          <a:bodyPr/>
          <a:lstStyle/>
          <a:p>
            <a:r>
              <a:rPr lang="en-CA" sz="2400" dirty="0">
                <a:solidFill>
                  <a:srgbClr val="FF0000"/>
                </a:solidFill>
                <a:effectLst/>
              </a:rPr>
              <a:t>It is the primary responsibility of the Employer to p</a:t>
            </a:r>
            <a:r>
              <a:rPr lang="en-CA" sz="2400" dirty="0">
                <a:solidFill>
                  <a:srgbClr val="FF0000"/>
                </a:solidFill>
              </a:rPr>
              <a:t>rovide a safe workplace by removing or controlling hazards and risks</a:t>
            </a:r>
          </a:p>
          <a:p>
            <a:endParaRPr lang="en-CA" sz="800" dirty="0">
              <a:solidFill>
                <a:srgbClr val="FF0000"/>
              </a:solidFill>
            </a:endParaRPr>
          </a:p>
          <a:p>
            <a:r>
              <a:rPr lang="en-CA" sz="2400" dirty="0">
                <a:solidFill>
                  <a:srgbClr val="FF0000"/>
                </a:solidFill>
                <a:effectLst/>
              </a:rPr>
              <a:t>Strong Collective Agreement language improves the safety of employees and accountability </a:t>
            </a:r>
            <a:r>
              <a:rPr lang="en-CA" sz="2400" dirty="0">
                <a:solidFill>
                  <a:srgbClr val="FF0000"/>
                </a:solidFill>
              </a:rPr>
              <a:t>of</a:t>
            </a:r>
            <a:r>
              <a:rPr lang="en-CA" sz="2400" dirty="0">
                <a:solidFill>
                  <a:srgbClr val="FF0000"/>
                </a:solidFill>
                <a:effectLst/>
              </a:rPr>
              <a:t> Employers.  </a:t>
            </a:r>
          </a:p>
          <a:p>
            <a:endParaRPr lang="en-CA" sz="800" dirty="0">
              <a:solidFill>
                <a:srgbClr val="FF0000"/>
              </a:solidFill>
            </a:endParaRPr>
          </a:p>
          <a:p>
            <a:r>
              <a:rPr lang="en-CA" sz="2400" dirty="0"/>
              <a:t>Many CUPE Locals have negotiated Collective Agreement language regarding violence.  Also see the Hospital Employees’ Union and the B.C. Government and Service Employees’ Union Collective Agreements.  </a:t>
            </a:r>
            <a:endParaRPr lang="en-CA" sz="2400" dirty="0">
              <a:solidFill>
                <a:srgbClr val="FF0000"/>
              </a:solidFill>
            </a:endParaRPr>
          </a:p>
          <a:p>
            <a:endParaRPr lang="en-CA" dirty="0"/>
          </a:p>
          <a:p>
            <a:pPr marL="82550" indent="0">
              <a:buNone/>
            </a:pPr>
            <a:endParaRPr lang="en-US" dirty="0"/>
          </a:p>
        </p:txBody>
      </p:sp>
      <p:sp>
        <p:nvSpPr>
          <p:cNvPr id="4" name="Slide Number Placeholder 3"/>
          <p:cNvSpPr>
            <a:spLocks noGrp="1"/>
          </p:cNvSpPr>
          <p:nvPr>
            <p:ph type="sldNum" sz="quarter" idx="12"/>
          </p:nvPr>
        </p:nvSpPr>
        <p:spPr/>
        <p:txBody>
          <a:bodyPr/>
          <a:lstStyle/>
          <a:p>
            <a:fld id="{2F6EF28B-1B0F-4051-A930-BF767E64632F}" type="slidenum">
              <a:rPr lang="en-CA" smtClean="0"/>
              <a:pPr/>
              <a:t>9</a:t>
            </a:fld>
            <a:endParaRPr lang="en-CA" dirty="0"/>
          </a:p>
        </p:txBody>
      </p:sp>
    </p:spTree>
    <p:extLst>
      <p:ext uri="{BB962C8B-B14F-4D97-AF65-F5344CB8AC3E}">
        <p14:creationId xmlns:p14="http://schemas.microsoft.com/office/powerpoint/2010/main" val="39961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2">
  <a:themeElements>
    <a:clrScheme name="WA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WA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sng" strike="noStrike" cap="none" normalizeH="0" baseline="0" smtClean="0">
            <a:ln>
              <a:noFill/>
            </a:ln>
            <a:solidFill>
              <a:schemeClr val="tx1"/>
            </a:solidFill>
            <a:effectLst/>
            <a:latin typeface="Arial" pitchFamily="34" charset="0"/>
          </a:defRPr>
        </a:defPPr>
      </a:lstStyle>
    </a:lnDef>
  </a:objectDefaults>
  <a:extraClrSchemeLst>
    <a:extraClrScheme>
      <a:clrScheme name="WA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O 13">
        <a:dk1>
          <a:srgbClr val="000000"/>
        </a:dk1>
        <a:lt1>
          <a:srgbClr val="D5EBFF"/>
        </a:lt1>
        <a:dk2>
          <a:srgbClr val="000000"/>
        </a:dk2>
        <a:lt2>
          <a:srgbClr val="969696"/>
        </a:lt2>
        <a:accent1>
          <a:srgbClr val="FFFFFF"/>
        </a:accent1>
        <a:accent2>
          <a:srgbClr val="8DC6FF"/>
        </a:accent2>
        <a:accent3>
          <a:srgbClr val="E7F3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O 14">
        <a:dk1>
          <a:srgbClr val="000000"/>
        </a:dk1>
        <a:lt1>
          <a:srgbClr val="FDE2D7"/>
        </a:lt1>
        <a:dk2>
          <a:srgbClr val="000000"/>
        </a:dk2>
        <a:lt2>
          <a:srgbClr val="969696"/>
        </a:lt2>
        <a:accent1>
          <a:srgbClr val="FFFFFF"/>
        </a:accent1>
        <a:accent2>
          <a:srgbClr val="8DC6FF"/>
        </a:accent2>
        <a:accent3>
          <a:srgbClr val="FEEEE8"/>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F822E860-A4B0-4D5C-B655-32D83A0A2CE0}" vid="{BED5EC94-C4ED-4E5A-AD39-DDB0449D4BB1}"/>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2069</TotalTime>
  <Words>2918</Words>
  <Application>Microsoft Office PowerPoint</Application>
  <PresentationFormat>On-screen Show (4:3)</PresentationFormat>
  <Paragraphs>380</Paragraphs>
  <Slides>60</Slides>
  <Notes>20</Notes>
  <HiddenSlides>4</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1" baseType="lpstr">
      <vt:lpstr>Arial</vt:lpstr>
      <vt:lpstr>Calibri</vt:lpstr>
      <vt:lpstr>Georgia</vt:lpstr>
      <vt:lpstr>Gill Sans MT</vt:lpstr>
      <vt:lpstr>Symbol</vt:lpstr>
      <vt:lpstr>Verdana</vt:lpstr>
      <vt:lpstr>Wingdings</vt:lpstr>
      <vt:lpstr>Wingdings 2</vt:lpstr>
      <vt:lpstr>Theme2</vt:lpstr>
      <vt:lpstr>Solstice</vt:lpstr>
      <vt:lpstr>Microsoft Word Picture</vt:lpstr>
      <vt:lpstr>Violence in the Workplace Negotiating Collective Agreement Language  Version 3 – Winter 2020 </vt:lpstr>
      <vt:lpstr>Table of Contents</vt:lpstr>
      <vt:lpstr>PowerPoint Presentation</vt:lpstr>
      <vt:lpstr>PowerPoint Presentation</vt:lpstr>
      <vt:lpstr>PowerPoint Presentation</vt:lpstr>
      <vt:lpstr>PowerPoint Presentation</vt:lpstr>
      <vt:lpstr>PowerPoint Presentation</vt:lpstr>
      <vt:lpstr>Introduction </vt:lpstr>
      <vt:lpstr>Introduction cont’d.</vt:lpstr>
      <vt:lpstr>PowerPoint Presentation</vt:lpstr>
      <vt:lpstr>Introduction cont’d.</vt:lpstr>
      <vt:lpstr>PowerPoint Presentation</vt:lpstr>
      <vt:lpstr>Introduction cont’d.</vt:lpstr>
      <vt:lpstr> Violence Statistics </vt:lpstr>
      <vt:lpstr> Violence Statistics cont’d. </vt:lpstr>
      <vt:lpstr> Violence Statistics cont’d. </vt:lpstr>
      <vt:lpstr> Violence Statistics cont’d. </vt:lpstr>
      <vt:lpstr>PowerPoint Presentation</vt:lpstr>
      <vt:lpstr> Violence Statistics cont’d. </vt:lpstr>
      <vt:lpstr> Violence Statistics cont’d. </vt:lpstr>
      <vt:lpstr>PowerPoint Presentation</vt:lpstr>
      <vt:lpstr> Where Violence Occurs </vt:lpstr>
      <vt:lpstr>How is Violence Defined</vt:lpstr>
      <vt:lpstr>How is Violence Defined cont’d.</vt:lpstr>
      <vt:lpstr>PowerPoint Presentation</vt:lpstr>
      <vt:lpstr>How is Violence Defined cont’d.</vt:lpstr>
      <vt:lpstr>How is Violence Defined cont’d.</vt:lpstr>
      <vt:lpstr>PowerPoint Presentation</vt:lpstr>
      <vt:lpstr> Legislation, Occupational Health &amp; Safety Regulations, Policy and Guidelines </vt:lpstr>
      <vt:lpstr>PowerPoint Presentation</vt:lpstr>
      <vt:lpstr> Legislation, Occupational Health &amp; Safety Regulations, Policy and Guidelines cont’d. </vt:lpstr>
      <vt:lpstr> Legislation, Occupational Health &amp; Safety Regulations, Policy and Guidelines cont’d. </vt:lpstr>
      <vt:lpstr> Legislation, Occupational Health &amp; Safety Regulations, Policy and Guidelines cont’d. </vt:lpstr>
      <vt:lpstr> Legislation, Occupational Health &amp; Safety Regulations, Policy and Guidelines cont’d. </vt:lpstr>
      <vt:lpstr>PowerPoint Presentation</vt:lpstr>
      <vt:lpstr> Legislation, Occupational Health &amp; Safety Regulations, Policy and Guidelines cont’d. </vt:lpstr>
      <vt:lpstr> Legislation, Occupational Health &amp; Safety Regulations, Policy and Guidelines cont’d. </vt:lpstr>
      <vt:lpstr> Legislation, Occupational Health &amp; Safety Regulations, Policy and Guidelines cont’d. </vt:lpstr>
      <vt:lpstr>PowerPoint Presentation</vt:lpstr>
      <vt:lpstr>PowerPoint Presentation</vt:lpstr>
      <vt:lpstr>Preparing for Bargaining</vt:lpstr>
      <vt:lpstr>Areas in the Collective Agreement to Address</vt:lpstr>
      <vt:lpstr>Areas in the Collective Agreement to Address cont’d.</vt:lpstr>
      <vt:lpstr>PowerPoint Presentation</vt:lpstr>
      <vt:lpstr>PowerPoint Presentation</vt:lpstr>
      <vt:lpstr>PowerPoint Presentation</vt:lpstr>
      <vt:lpstr>Areas in the Collective Agreement to Address cont’d.</vt:lpstr>
      <vt:lpstr>Areas in the Collective Agreement to Address cont’d.</vt:lpstr>
      <vt:lpstr>Areas in the Collective Agreement to Address cont’d.</vt:lpstr>
      <vt:lpstr>PowerPoint Presentation</vt:lpstr>
      <vt:lpstr>Specific Collective Agreement Articles to Address </vt:lpstr>
      <vt:lpstr>Specific Collective Agreement Articles to Address cont’d.</vt:lpstr>
      <vt:lpstr>PowerPoint Presentation</vt:lpstr>
      <vt:lpstr>Problems and Barriers to Bargaining Collective Agreement Language</vt:lpstr>
      <vt:lpstr>Problems and Barriers to Bargaining Collective Agreement Language cont’d.</vt:lpstr>
      <vt:lpstr>PowerPoint Presentation</vt:lpstr>
      <vt:lpstr>Problems and Barriers to Bargaining Collective Agreement Language cont’d.</vt:lpstr>
      <vt:lpstr>Resources and Links</vt:lpstr>
      <vt:lpstr>PowerPoint Presentation</vt:lpstr>
      <vt:lpstr>These materials are for education purposes only and are without prejudice and precedent to any other proceeding.   cope491 tm/jd Reps_T-McKenna_Workshops_Presentations_Violence-Bargaining-Negotiating-CA_Language-Part-2-of-2-Revised-01-30-2020</vt:lpstr>
    </vt:vector>
  </TitlesOfParts>
  <Company>Canadian Union of Public Employees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Harassment &amp; Other Health &amp; Safety Rights</dc:title>
  <dc:creator>vwolff</dc:creator>
  <cp:lastModifiedBy>Tom McKenna</cp:lastModifiedBy>
  <cp:revision>351</cp:revision>
  <cp:lastPrinted>2018-06-06T17:55:58Z</cp:lastPrinted>
  <dcterms:created xsi:type="dcterms:W3CDTF">2015-02-11T21:58:01Z</dcterms:created>
  <dcterms:modified xsi:type="dcterms:W3CDTF">2020-10-07T17:17:58Z</dcterms:modified>
</cp:coreProperties>
</file>